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706" r:id="rId2"/>
  </p:sldMasterIdLst>
  <p:notesMasterIdLst>
    <p:notesMasterId r:id="rId34"/>
  </p:notesMasterIdLst>
  <p:handoutMasterIdLst>
    <p:handoutMasterId r:id="rId35"/>
  </p:handoutMasterIdLst>
  <p:sldIdLst>
    <p:sldId id="256" r:id="rId3"/>
    <p:sldId id="308" r:id="rId4"/>
    <p:sldId id="271" r:id="rId5"/>
    <p:sldId id="295" r:id="rId6"/>
    <p:sldId id="291" r:id="rId7"/>
    <p:sldId id="265" r:id="rId8"/>
    <p:sldId id="276" r:id="rId9"/>
    <p:sldId id="277" r:id="rId10"/>
    <p:sldId id="279" r:id="rId11"/>
    <p:sldId id="303" r:id="rId12"/>
    <p:sldId id="281" r:id="rId13"/>
    <p:sldId id="282" r:id="rId14"/>
    <p:sldId id="298" r:id="rId15"/>
    <p:sldId id="299" r:id="rId16"/>
    <p:sldId id="283" r:id="rId17"/>
    <p:sldId id="302" r:id="rId18"/>
    <p:sldId id="284" r:id="rId19"/>
    <p:sldId id="285" r:id="rId20"/>
    <p:sldId id="286" r:id="rId21"/>
    <p:sldId id="287" r:id="rId22"/>
    <p:sldId id="288" r:id="rId23"/>
    <p:sldId id="301" r:id="rId24"/>
    <p:sldId id="294" r:id="rId25"/>
    <p:sldId id="296" r:id="rId26"/>
    <p:sldId id="307" r:id="rId27"/>
    <p:sldId id="297" r:id="rId28"/>
    <p:sldId id="304" r:id="rId29"/>
    <p:sldId id="305" r:id="rId30"/>
    <p:sldId id="306" r:id="rId31"/>
    <p:sldId id="309" r:id="rId32"/>
    <p:sldId id="310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C70"/>
    <a:srgbClr val="FFA40B"/>
    <a:srgbClr val="F2EFE6"/>
    <a:srgbClr val="4A7EBB"/>
    <a:srgbClr val="92D050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85817" autoAdjust="0"/>
  </p:normalViewPr>
  <p:slideViewPr>
    <p:cSldViewPr snapToGrid="0" snapToObjects="1">
      <p:cViewPr varScale="1">
        <p:scale>
          <a:sx n="79" d="100"/>
          <a:sy n="79" d="100"/>
        </p:scale>
        <p:origin x="84" y="168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DB568-78BB-464D-B3AA-8788D127AC1D}" type="datetimeFigureOut">
              <a:rPr lang="en-US" smtClean="0"/>
              <a:t>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94272-C854-40A9-91C2-189A83A73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464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44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 cover set	Access all transitions</a:t>
            </a:r>
            <a:r>
              <a:rPr lang="en-US" baseline="0" dirty="0" smtClean="0"/>
              <a:t> in the hypothesized model</a:t>
            </a:r>
            <a:endParaRPr lang="en-US" dirty="0" smtClean="0"/>
          </a:p>
          <a:p>
            <a:r>
              <a:rPr lang="en-US" dirty="0" smtClean="0"/>
              <a:t>Traversal set		to access new states</a:t>
            </a:r>
            <a:r>
              <a:rPr lang="en-US" baseline="0" dirty="0" smtClean="0"/>
              <a:t> (if any)</a:t>
            </a:r>
            <a:endParaRPr lang="en-US" dirty="0" smtClean="0"/>
          </a:p>
          <a:p>
            <a:r>
              <a:rPr lang="en-US" dirty="0" smtClean="0"/>
              <a:t>Characterizing set	Distinguish the output</a:t>
            </a:r>
          </a:p>
          <a:p>
            <a:endParaRPr lang="en-US" dirty="0" smtClean="0"/>
          </a:p>
          <a:p>
            <a:r>
              <a:rPr lang="en-US" dirty="0" smtClean="0"/>
              <a:t>Drawback is the test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67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End: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6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27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75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err="1" smtClean="0"/>
              <a:t>Improper</a:t>
            </a:r>
            <a:r>
              <a:rPr lang="nl-NL" dirty="0" smtClean="0"/>
              <a:t> Platform </a:t>
            </a:r>
            <a:r>
              <a:rPr lang="nl-NL" dirty="0" err="1" smtClean="0"/>
              <a:t>Usage</a:t>
            </a:r>
            <a:endParaRPr lang="nl-NL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err="1" smtClean="0"/>
              <a:t>Insecure</a:t>
            </a:r>
            <a:r>
              <a:rPr lang="nl-NL" dirty="0" smtClean="0"/>
              <a:t> Communication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err="1" smtClean="0"/>
              <a:t>Insecure</a:t>
            </a:r>
            <a:r>
              <a:rPr lang="nl-NL" dirty="0" smtClean="0"/>
              <a:t> </a:t>
            </a:r>
            <a:r>
              <a:rPr lang="nl-NL" dirty="0" err="1" smtClean="0"/>
              <a:t>Authentication</a:t>
            </a:r>
            <a:endParaRPr lang="nl-NL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smtClean="0"/>
              <a:t>Code </a:t>
            </a:r>
            <a:r>
              <a:rPr lang="nl-NL" dirty="0" err="1" smtClean="0"/>
              <a:t>Tampering</a:t>
            </a:r>
            <a:r>
              <a:rPr lang="nl-NL" dirty="0" smtClean="0"/>
              <a:t>/</a:t>
            </a:r>
            <a:r>
              <a:rPr lang="nl-NL" dirty="0" err="1" smtClean="0"/>
              <a:t>Extraneous</a:t>
            </a:r>
            <a:r>
              <a:rPr lang="nl-NL" dirty="0" smtClean="0"/>
              <a:t> </a:t>
            </a:r>
            <a:r>
              <a:rPr lang="nl-NL" dirty="0" err="1" smtClean="0"/>
              <a:t>Functionality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23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smtClean="0"/>
              <a:t>FALSE POSITIVE RATE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smtClean="0"/>
              <a:t>Improper Platform Usage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err="1" smtClean="0"/>
              <a:t>Insecure</a:t>
            </a:r>
            <a:r>
              <a:rPr lang="nl-NL" dirty="0" smtClean="0"/>
              <a:t> Communication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err="1" smtClean="0"/>
              <a:t>Insecure</a:t>
            </a:r>
            <a:r>
              <a:rPr lang="nl-NL" dirty="0" smtClean="0"/>
              <a:t> </a:t>
            </a:r>
            <a:r>
              <a:rPr lang="nl-NL" dirty="0" err="1" smtClean="0"/>
              <a:t>Authentication</a:t>
            </a:r>
            <a:endParaRPr lang="nl-NL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smtClean="0"/>
              <a:t>Code </a:t>
            </a:r>
            <a:r>
              <a:rPr lang="nl-NL" dirty="0" err="1" smtClean="0"/>
              <a:t>Tampering</a:t>
            </a:r>
            <a:r>
              <a:rPr lang="nl-NL" dirty="0" smtClean="0"/>
              <a:t>/</a:t>
            </a:r>
            <a:r>
              <a:rPr lang="nl-NL" dirty="0" err="1" smtClean="0"/>
              <a:t>Extraneous</a:t>
            </a:r>
            <a:r>
              <a:rPr lang="nl-NL" dirty="0" smtClean="0"/>
              <a:t> </a:t>
            </a:r>
            <a:r>
              <a:rPr lang="nl-NL" dirty="0" err="1" smtClean="0"/>
              <a:t>Functionality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26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99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78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9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9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https://medium.com/master-of-code-global/app-store-vs-google-play-stores-in-numbers-fd5ba020c195</a:t>
            </a:r>
          </a:p>
          <a:p>
            <a:r>
              <a:rPr lang="nl-NL" dirty="0" smtClean="0"/>
              <a:t>Android: Google Play Store:</a:t>
            </a:r>
            <a:r>
              <a:rPr lang="nl-NL" baseline="0" dirty="0" smtClean="0"/>
              <a:t> 2.7M</a:t>
            </a:r>
            <a:endParaRPr lang="nl-NL" dirty="0" smtClean="0"/>
          </a:p>
          <a:p>
            <a:r>
              <a:rPr lang="nl-NL" dirty="0" smtClean="0"/>
              <a:t>Apple: </a:t>
            </a:r>
            <a:r>
              <a:rPr lang="nl-NL" dirty="0" err="1" smtClean="0"/>
              <a:t>App</a:t>
            </a:r>
            <a:r>
              <a:rPr lang="nl-NL" dirty="0" smtClean="0"/>
              <a:t> Store: 2.2M</a:t>
            </a:r>
          </a:p>
          <a:p>
            <a:r>
              <a:rPr lang="nl-NL" dirty="0" smtClean="0"/>
              <a:t>Windows Phone Store: 300K</a:t>
            </a:r>
          </a:p>
          <a:p>
            <a:r>
              <a:rPr lang="nl-NL" dirty="0" smtClean="0"/>
              <a:t>BlackBerry World: 130K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12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Mention </a:t>
            </a:r>
            <a:r>
              <a:rPr lang="nl-NL" b="1" dirty="0" smtClean="0"/>
              <a:t>state machine models</a:t>
            </a:r>
            <a:r>
              <a:rPr lang="nl-NL" dirty="0" smtClean="0"/>
              <a:t>.</a:t>
            </a:r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https://medium.com/master-of-code-global/app-store-vs-google-play-stores-in-numbers-fd5ba020c195</a:t>
            </a:r>
          </a:p>
          <a:p>
            <a:r>
              <a:rPr lang="nl-NL" i="1" dirty="0" smtClean="0"/>
              <a:t>Android: Google Play Store:</a:t>
            </a:r>
            <a:r>
              <a:rPr lang="nl-NL" i="1" baseline="0" dirty="0" smtClean="0"/>
              <a:t> 2.7M</a:t>
            </a:r>
            <a:endParaRPr lang="nl-NL" i="1" dirty="0" smtClean="0"/>
          </a:p>
          <a:p>
            <a:r>
              <a:rPr lang="nl-NL" i="1" dirty="0" smtClean="0"/>
              <a:t>Apple: </a:t>
            </a:r>
            <a:r>
              <a:rPr lang="nl-NL" i="1" dirty="0" err="1" smtClean="0"/>
              <a:t>App</a:t>
            </a:r>
            <a:r>
              <a:rPr lang="nl-NL" i="1" dirty="0" smtClean="0"/>
              <a:t> Store: 2.2M</a:t>
            </a:r>
          </a:p>
          <a:p>
            <a:r>
              <a:rPr lang="nl-NL" i="1" dirty="0" smtClean="0"/>
              <a:t>Windows Phone Store: 300K</a:t>
            </a:r>
          </a:p>
          <a:p>
            <a:r>
              <a:rPr lang="nl-NL" i="1" dirty="0" smtClean="0"/>
              <a:t>BlackBerry World: 130K</a:t>
            </a:r>
          </a:p>
          <a:p>
            <a:endParaRPr lang="nl-NL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22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testing</a:t>
            </a:r>
            <a:r>
              <a:rPr lang="nl-NL" dirty="0" smtClean="0"/>
              <a:t> tools:</a:t>
            </a:r>
          </a:p>
          <a:p>
            <a:pPr marL="171450" indent="-171450">
              <a:buFontTx/>
              <a:buChar char="-"/>
            </a:pPr>
            <a:r>
              <a:rPr lang="nl-NL" dirty="0" smtClean="0"/>
              <a:t>No </a:t>
            </a:r>
            <a:r>
              <a:rPr lang="nl-NL" dirty="0" err="1" smtClean="0"/>
              <a:t>insight</a:t>
            </a:r>
            <a:r>
              <a:rPr lang="nl-NL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nl-NL" dirty="0" err="1" smtClean="0"/>
              <a:t>Not</a:t>
            </a:r>
            <a:r>
              <a:rPr lang="nl-NL" dirty="0" smtClean="0"/>
              <a:t> automatic </a:t>
            </a:r>
            <a:r>
              <a:rPr lang="nl-NL" dirty="0" err="1" smtClean="0"/>
              <a:t>enough</a:t>
            </a:r>
            <a:r>
              <a:rPr lang="nl-NL" dirty="0" smtClean="0"/>
              <a:t> -&gt; </a:t>
            </a:r>
            <a:r>
              <a:rPr lang="nl-NL" dirty="0" err="1" smtClean="0"/>
              <a:t>Requires</a:t>
            </a:r>
            <a:r>
              <a:rPr lang="nl-NL" dirty="0" smtClean="0"/>
              <a:t> Manual Research</a:t>
            </a:r>
          </a:p>
          <a:p>
            <a:pPr marL="171450" indent="-171450">
              <a:buFontTx/>
              <a:buChar char="-"/>
            </a:pPr>
            <a:endParaRPr lang="nl-NL" dirty="0" smtClean="0"/>
          </a:p>
          <a:p>
            <a:pPr marL="0" indent="0">
              <a:buFontTx/>
              <a:buNone/>
            </a:pPr>
            <a:r>
              <a:rPr lang="nl-NL" dirty="0" smtClean="0"/>
              <a:t>New </a:t>
            </a:r>
            <a:r>
              <a:rPr lang="nl-NL" dirty="0" err="1" smtClean="0"/>
              <a:t>testing</a:t>
            </a:r>
            <a:r>
              <a:rPr lang="nl-NL" dirty="0" smtClean="0"/>
              <a:t> </a:t>
            </a:r>
            <a:r>
              <a:rPr lang="nl-NL" dirty="0" err="1" smtClean="0"/>
              <a:t>technique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new </a:t>
            </a:r>
            <a:r>
              <a:rPr lang="nl-NL" baseline="0" dirty="0" err="1" smtClean="0"/>
              <a:t>insights</a:t>
            </a:r>
            <a:r>
              <a:rPr lang="nl-NL" baseline="0" dirty="0" smtClean="0"/>
              <a:t> is the a</a:t>
            </a:r>
            <a:r>
              <a:rPr lang="nl-NL" dirty="0" smtClean="0"/>
              <a:t>rea</a:t>
            </a:r>
            <a:r>
              <a:rPr lang="nl-NL" baseline="0" dirty="0" smtClean="0"/>
              <a:t> of state machine </a:t>
            </a:r>
            <a:r>
              <a:rPr lang="nl-NL" baseline="0" dirty="0" err="1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72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let me explain what a state machine is, before I</a:t>
            </a:r>
            <a:r>
              <a:rPr lang="en-US" baseline="0" dirty="0" smtClean="0"/>
              <a:t> explain how to learn one.</a:t>
            </a:r>
          </a:p>
          <a:p>
            <a:r>
              <a:rPr lang="en-US" baseline="0" dirty="0" smtClean="0"/>
              <a:t>A state machine is an abstract model of computation that shows how a system behaves.</a:t>
            </a:r>
          </a:p>
          <a:p>
            <a:r>
              <a:rPr lang="en-US" baseline="0" dirty="0" smtClean="0"/>
              <a:t>An example is…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8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MAT framework describes a learner and a teacher</a:t>
            </a:r>
          </a:p>
          <a:p>
            <a:r>
              <a:rPr lang="en-US" dirty="0" smtClean="0"/>
              <a:t>The learner’s goal is to hypothesize a conjecture state machine about a</a:t>
            </a:r>
            <a:r>
              <a:rPr lang="en-US" baseline="0" dirty="0" smtClean="0"/>
              <a:t> system under test, the SUT, that is accessible by the teacher.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0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7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4272-C854-40A9-91C2-189A83A731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48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614F-5333-4F50-9759-4C225FE02346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8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4CEF-B39B-4DBA-B23D-2A7B25AE82A0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72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111D1-1926-4383-88C7-CCDBEB69701D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63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05A99-8906-4D66-81A2-C27E30649F1B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19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4A5D-54F4-4209-96AA-F1AB46962295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05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9037-2ECB-42AD-A885-FF82081D2D5F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4930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E8504-284E-4944-BE05-DE80C887071A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98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44B1-7434-450E-A881-4747802C85D9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0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D9CE-D16F-4EF8-A7C4-E523F363BFE1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20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57C42-E212-4451-9602-5907B8DCD68A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3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CF5A504-1FC7-479C-A28F-33AB1D05CCFA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FACA-DB40-480C-B417-D0879B6576AD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86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20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8FD5-094B-4A32-A119-863DA0E2DEAD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41D1-F5EF-4B96-89C4-DAF68A43CF12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5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865BB-8D55-49B9-8E2B-D87F46AD7369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5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ADCC1-808F-4EA7-887B-AC14E72A6172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0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AE9A-00E0-40E2-9088-18B49A57A6B2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2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AF74-B59B-4CFB-9D5B-F329A5CCED74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60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3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C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2E73DE-EA85-4489-87F9-2A4E0902A941}" type="datetime1">
              <a:rPr lang="en-US" smtClean="0"/>
              <a:t>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0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5" r:id="rId18"/>
    <p:sldLayoutId id="2147483651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0.png"/><Relationship Id="rId5" Type="http://schemas.openxmlformats.org/officeDocument/2006/relationships/image" Target="../media/image34.png"/><Relationship Id="rId15" Type="http://schemas.openxmlformats.org/officeDocument/2006/relationships/image" Target="../media/image37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7" Type="http://schemas.openxmlformats.org/officeDocument/2006/relationships/image" Target="../media/image47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0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7.png"/><Relationship Id="rId3" Type="http://schemas.openxmlformats.org/officeDocument/2006/relationships/image" Target="../media/image58.png"/><Relationship Id="rId7" Type="http://schemas.openxmlformats.org/officeDocument/2006/relationships/image" Target="../media/image20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59.png"/><Relationship Id="rId5" Type="http://schemas.openxmlformats.org/officeDocument/2006/relationships/image" Target="../media/image41.png"/><Relationship Id="rId10" Type="http://schemas.openxmlformats.org/officeDocument/2006/relationships/image" Target="../media/image22.png"/><Relationship Id="rId4" Type="http://schemas.openxmlformats.org/officeDocument/2006/relationships/image" Target="../media/image40.png"/><Relationship Id="rId9" Type="http://schemas.openxmlformats.org/officeDocument/2006/relationships/image" Target="../media/image16.png"/><Relationship Id="rId14" Type="http://schemas.openxmlformats.org/officeDocument/2006/relationships/image" Target="../media/image6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28.png"/><Relationship Id="rId5" Type="http://schemas.openxmlformats.org/officeDocument/2006/relationships/image" Target="../media/image33.png"/><Relationship Id="rId1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26059" y="968738"/>
            <a:ext cx="79603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Vulnerability Detection in </a:t>
            </a:r>
          </a:p>
          <a:p>
            <a:r>
              <a:rPr 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Applications using </a:t>
            </a:r>
          </a:p>
          <a:p>
            <a:r>
              <a:rPr 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Machine Modeling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6059" y="4056300"/>
            <a:ext cx="2420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Wesley van der Lee</a:t>
            </a:r>
          </a:p>
          <a:p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MSc. Thesis Defence</a:t>
            </a:r>
          </a:p>
          <a:p>
            <a:r>
              <a:rPr lang="en-US" sz="1400" dirty="0" smtClean="0"/>
              <a:t>January </a:t>
            </a:r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16th, 2018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18726" y="4056300"/>
            <a:ext cx="2680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Delft University of Technology</a:t>
            </a:r>
          </a:p>
          <a:p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Faculty EEMCS</a:t>
            </a:r>
          </a:p>
          <a:p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Van der Poelzaal</a:t>
            </a:r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436317" y="1020032"/>
            <a:ext cx="2377409" cy="2167236"/>
            <a:chOff x="6349421" y="2965363"/>
            <a:chExt cx="2377409" cy="2167236"/>
          </a:xfrm>
        </p:grpSpPr>
        <p:grpSp>
          <p:nvGrpSpPr>
            <p:cNvPr id="73" name="Group 72"/>
            <p:cNvGrpSpPr/>
            <p:nvPr/>
          </p:nvGrpSpPr>
          <p:grpSpPr>
            <a:xfrm>
              <a:off x="6349421" y="2965363"/>
              <a:ext cx="2377409" cy="2167236"/>
              <a:chOff x="962025" y="1352492"/>
              <a:chExt cx="4086224" cy="2871585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962025" y="1357052"/>
                <a:ext cx="4086224" cy="286702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V="1">
                <a:off x="981072" y="1754734"/>
                <a:ext cx="4040982" cy="95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11152" y="1352492"/>
                    <a:ext cx="3353872" cy="4078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bg1"/>
                        </a:solidFill>
                      </a:rPr>
                      <a:t>I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mplementation</m:t>
                        </m:r>
                        <m: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a14:m>
                    <a:endParaRPr lang="nl-NL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1152" y="1352492"/>
                    <a:ext cx="3353872" cy="4078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nl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6927" y="3437575"/>
              <a:ext cx="2300504" cy="141099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3072771" y="2354685"/>
            <a:ext cx="2377409" cy="1748621"/>
            <a:chOff x="3072771" y="2354685"/>
            <a:chExt cx="2377409" cy="1748621"/>
          </a:xfrm>
        </p:grpSpPr>
        <p:grpSp>
          <p:nvGrpSpPr>
            <p:cNvPr id="69" name="Group 68"/>
            <p:cNvGrpSpPr/>
            <p:nvPr/>
          </p:nvGrpSpPr>
          <p:grpSpPr>
            <a:xfrm>
              <a:off x="3072771" y="2354685"/>
              <a:ext cx="2377409" cy="1748621"/>
              <a:chOff x="962025" y="1241635"/>
              <a:chExt cx="4086224" cy="2982442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962025" y="1357052"/>
                <a:ext cx="4086224" cy="286702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 flipV="1">
                <a:off x="981072" y="1754734"/>
                <a:ext cx="4040983" cy="95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337176" y="1241635"/>
                    <a:ext cx="3353872" cy="5118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bg1"/>
                        </a:solidFill>
                      </a:rPr>
                      <a:t>Hypothesis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nl-NL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nl-NL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400" dirty="0" smtClean="0">
                        <a:solidFill>
                          <a:schemeClr val="bg1"/>
                        </a:solidFill>
                      </a:rPr>
                      <a:t> </a:t>
                    </a:r>
                    <a:endParaRPr lang="nl-NL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7176" y="1241635"/>
                    <a:ext cx="3353872" cy="51184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26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8125" y="2844816"/>
              <a:ext cx="915289" cy="55700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0095" y="2827460"/>
              <a:ext cx="1206418" cy="54915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7722" y="3342582"/>
              <a:ext cx="666800" cy="571086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3277" y="3302490"/>
              <a:ext cx="519451" cy="655852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2. State Machine Learning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38298" y="1005391"/>
            <a:ext cx="811456" cy="956307"/>
            <a:chOff x="549515" y="1054740"/>
            <a:chExt cx="882984" cy="1073861"/>
          </a:xfrm>
        </p:grpSpPr>
        <p:sp>
          <p:nvSpPr>
            <p:cNvPr id="59" name="Rounded Rectangle 58"/>
            <p:cNvSpPr/>
            <p:nvPr/>
          </p:nvSpPr>
          <p:spPr>
            <a:xfrm>
              <a:off x="549515" y="1054740"/>
              <a:ext cx="882984" cy="107386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9" r="5229"/>
            <a:stretch/>
          </p:blipFill>
          <p:spPr>
            <a:xfrm flipH="1">
              <a:off x="634179" y="1172294"/>
              <a:ext cx="664047" cy="87305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5228032" y="859432"/>
            <a:ext cx="835201" cy="1046694"/>
            <a:chOff x="4699438" y="1689209"/>
            <a:chExt cx="1325647" cy="1421043"/>
          </a:xfrm>
        </p:grpSpPr>
        <p:sp>
          <p:nvSpPr>
            <p:cNvPr id="64" name="Rounded Rectangle 63"/>
            <p:cNvSpPr/>
            <p:nvPr/>
          </p:nvSpPr>
          <p:spPr>
            <a:xfrm>
              <a:off x="4699438" y="1689209"/>
              <a:ext cx="1325647" cy="142104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5" r="11313"/>
            <a:stretch/>
          </p:blipFill>
          <p:spPr>
            <a:xfrm>
              <a:off x="4941809" y="1844435"/>
              <a:ext cx="877562" cy="1180124"/>
            </a:xfrm>
            <a:prstGeom prst="rect">
              <a:avLst/>
            </a:prstGeom>
          </p:spPr>
        </p:pic>
      </p:grpSp>
      <p:sp>
        <p:nvSpPr>
          <p:cNvPr id="105" name="Freeform 104"/>
          <p:cNvSpPr/>
          <p:nvPr/>
        </p:nvSpPr>
        <p:spPr>
          <a:xfrm>
            <a:off x="1487838" y="1379679"/>
            <a:ext cx="3623530" cy="135784"/>
          </a:xfrm>
          <a:custGeom>
            <a:avLst/>
            <a:gdLst>
              <a:gd name="connsiteX0" fmla="*/ 0 w 1670050"/>
              <a:gd name="connsiteY0" fmla="*/ 6350 h 6350"/>
              <a:gd name="connsiteX1" fmla="*/ 1670050 w 1670050"/>
              <a:gd name="connsiteY1" fmla="*/ 0 h 6350"/>
              <a:gd name="connsiteX0" fmla="*/ 0 w 4905"/>
              <a:gd name="connsiteY0" fmla="*/ 440000 h 440000"/>
              <a:gd name="connsiteX1" fmla="*/ 4905 w 4905"/>
              <a:gd name="connsiteY1" fmla="*/ 0 h 440000"/>
              <a:gd name="connsiteX0" fmla="*/ 0 w 10000"/>
              <a:gd name="connsiteY0" fmla="*/ 12819 h 12819"/>
              <a:gd name="connsiteX1" fmla="*/ 10000 w 10000"/>
              <a:gd name="connsiteY1" fmla="*/ 2819 h 12819"/>
              <a:gd name="connsiteX0" fmla="*/ 0 w 20930"/>
              <a:gd name="connsiteY0" fmla="*/ 4210 h 5346"/>
              <a:gd name="connsiteX1" fmla="*/ 20930 w 20930"/>
              <a:gd name="connsiteY1" fmla="*/ 5346 h 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30" h="5346">
                <a:moveTo>
                  <a:pt x="0" y="4210"/>
                </a:moveTo>
                <a:cubicBezTo>
                  <a:pt x="3333" y="877"/>
                  <a:pt x="11628" y="-3821"/>
                  <a:pt x="20930" y="5346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335891" y="1113305"/>
                <a:ext cx="24780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dirty="0" smtClean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Equivalence Query</a:t>
                </a:r>
                <a:r>
                  <a:rPr lang="nl-NL" sz="1200" dirty="0" smtClean="0">
                    <a:solidFill>
                      <a:schemeClr val="tx1"/>
                    </a:solidFill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l-NL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nl-NL" sz="1200" dirty="0" smtClean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</a:t>
                </a:r>
                <a:endParaRPr lang="en-US" sz="12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891" y="1113305"/>
                <a:ext cx="2478051" cy="276999"/>
              </a:xfrm>
              <a:prstGeom prst="rect">
                <a:avLst/>
              </a:prstGeom>
              <a:blipFill rotWithShape="0">
                <a:blip r:embed="rId12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Freeform 106"/>
          <p:cNvSpPr/>
          <p:nvPr/>
        </p:nvSpPr>
        <p:spPr>
          <a:xfrm rot="10800000">
            <a:off x="1395217" y="1327809"/>
            <a:ext cx="3623530" cy="135784"/>
          </a:xfrm>
          <a:custGeom>
            <a:avLst/>
            <a:gdLst>
              <a:gd name="connsiteX0" fmla="*/ 0 w 1670050"/>
              <a:gd name="connsiteY0" fmla="*/ 6350 h 6350"/>
              <a:gd name="connsiteX1" fmla="*/ 1670050 w 1670050"/>
              <a:gd name="connsiteY1" fmla="*/ 0 h 6350"/>
              <a:gd name="connsiteX0" fmla="*/ 0 w 4905"/>
              <a:gd name="connsiteY0" fmla="*/ 440000 h 440000"/>
              <a:gd name="connsiteX1" fmla="*/ 4905 w 4905"/>
              <a:gd name="connsiteY1" fmla="*/ 0 h 440000"/>
              <a:gd name="connsiteX0" fmla="*/ 0 w 10000"/>
              <a:gd name="connsiteY0" fmla="*/ 12819 h 12819"/>
              <a:gd name="connsiteX1" fmla="*/ 10000 w 10000"/>
              <a:gd name="connsiteY1" fmla="*/ 2819 h 12819"/>
              <a:gd name="connsiteX0" fmla="*/ 0 w 20930"/>
              <a:gd name="connsiteY0" fmla="*/ 4210 h 5346"/>
              <a:gd name="connsiteX1" fmla="*/ 20930 w 20930"/>
              <a:gd name="connsiteY1" fmla="*/ 5346 h 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30" h="5346">
                <a:moveTo>
                  <a:pt x="0" y="4210"/>
                </a:moveTo>
                <a:cubicBezTo>
                  <a:pt x="3333" y="877"/>
                  <a:pt x="11628" y="-3821"/>
                  <a:pt x="20930" y="5346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240710" y="1100149"/>
            <a:ext cx="2033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NO! Counterexample: </a:t>
            </a:r>
            <a:r>
              <a:rPr lang="nl-NL" sz="1200" b="1" i="1" dirty="0" smtClean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ab</a:t>
            </a:r>
            <a:endParaRPr lang="en-US" sz="12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 flipH="1">
            <a:off x="5225771" y="859432"/>
            <a:ext cx="835201" cy="1046694"/>
            <a:chOff x="4699438" y="1689209"/>
            <a:chExt cx="1325647" cy="1421043"/>
          </a:xfrm>
        </p:grpSpPr>
        <p:sp>
          <p:nvSpPr>
            <p:cNvPr id="66" name="Rounded Rectangle 65"/>
            <p:cNvSpPr/>
            <p:nvPr/>
          </p:nvSpPr>
          <p:spPr>
            <a:xfrm>
              <a:off x="4699438" y="1689209"/>
              <a:ext cx="1325647" cy="142104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5" r="11313"/>
            <a:stretch/>
          </p:blipFill>
          <p:spPr>
            <a:xfrm>
              <a:off x="4941808" y="1844434"/>
              <a:ext cx="877562" cy="1180124"/>
            </a:xfrm>
            <a:prstGeom prst="rect">
              <a:avLst/>
            </a:prstGeom>
          </p:spPr>
        </p:pic>
      </p:grpSp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693223"/>
              </p:ext>
            </p:extLst>
          </p:nvPr>
        </p:nvGraphicFramePr>
        <p:xfrm>
          <a:off x="1047636" y="2145827"/>
          <a:ext cx="938356" cy="1767841"/>
        </p:xfrm>
        <a:graphic>
          <a:graphicData uri="http://schemas.openxmlformats.org/drawingml/2006/table">
            <a:tbl>
              <a:tblPr firstRow="1" bandRow="1"/>
              <a:tblGrid>
                <a:gridCol w="378654"/>
                <a:gridCol w="279851"/>
                <a:gridCol w="279851"/>
              </a:tblGrid>
              <a:tr h="302373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ε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4777"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r>
                        <a:rPr lang="nl-NL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r>
                        <a:rPr lang="nl-NL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73713"/>
              </p:ext>
            </p:extLst>
          </p:nvPr>
        </p:nvGraphicFramePr>
        <p:xfrm>
          <a:off x="1047636" y="2147323"/>
          <a:ext cx="938356" cy="2363415"/>
        </p:xfrm>
        <a:graphic>
          <a:graphicData uri="http://schemas.openxmlformats.org/drawingml/2006/table">
            <a:tbl>
              <a:tblPr firstRow="1" bandRow="1"/>
              <a:tblGrid>
                <a:gridCol w="378654"/>
                <a:gridCol w="279851"/>
                <a:gridCol w="279851"/>
              </a:tblGrid>
              <a:tr h="302373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endParaRPr lang="nl-NL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4777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r>
                        <a:rPr lang="nl-NL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977546" y="2354685"/>
            <a:ext cx="2644261" cy="2646452"/>
            <a:chOff x="3012422" y="2324733"/>
            <a:chExt cx="2644261" cy="2646452"/>
          </a:xfrm>
        </p:grpSpPr>
        <p:grpSp>
          <p:nvGrpSpPr>
            <p:cNvPr id="114" name="Group 113"/>
            <p:cNvGrpSpPr/>
            <p:nvPr/>
          </p:nvGrpSpPr>
          <p:grpSpPr>
            <a:xfrm>
              <a:off x="3012422" y="2324733"/>
              <a:ext cx="2644261" cy="2646452"/>
              <a:chOff x="3921669" y="2044420"/>
              <a:chExt cx="2644261" cy="2528255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21669" y="2105138"/>
                <a:ext cx="2644261" cy="246753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4138598" y="2044420"/>
                    <a:ext cx="2170344" cy="3668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bg1"/>
                        </a:solidFill>
                      </a:rPr>
                      <a:t>Hypothesis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nl-NL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400" dirty="0" smtClean="0">
                        <a:solidFill>
                          <a:schemeClr val="bg1"/>
                        </a:solidFill>
                      </a:rPr>
                      <a:t> </a:t>
                    </a:r>
                    <a:endParaRPr lang="nl-NL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TextBox 1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8598" y="2044420"/>
                    <a:ext cx="2170344" cy="366810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31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8" name="Straight Connector 117"/>
              <p:cNvCxnSpPr/>
              <p:nvPr/>
            </p:nvCxnSpPr>
            <p:spPr>
              <a:xfrm flipV="1">
                <a:off x="3950945" y="2354162"/>
                <a:ext cx="2567643" cy="109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41698" y="2798985"/>
              <a:ext cx="2531479" cy="1552464"/>
            </a:xfrm>
            <a:prstGeom prst="rect">
              <a:avLst/>
            </a:prstGeom>
          </p:spPr>
        </p:pic>
      </p:grpSp>
      <p:sp>
        <p:nvSpPr>
          <p:cNvPr id="131" name="Rectangle 130"/>
          <p:cNvSpPr/>
          <p:nvPr/>
        </p:nvSpPr>
        <p:spPr>
          <a:xfrm>
            <a:off x="1751461" y="2797970"/>
            <a:ext cx="200819" cy="241892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751460" y="3376610"/>
            <a:ext cx="200820" cy="830623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4488996" y="4572922"/>
            <a:ext cx="467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FangSong" panose="02010609060101010101" pitchFamily="49" charset="-122"/>
                <a:ea typeface="FangSong" panose="02010609060101010101" pitchFamily="49" charset="-122"/>
              </a:rPr>
              <a:t>Isberner</a:t>
            </a:r>
            <a:r>
              <a:rPr lang="en-US" sz="1000" dirty="0">
                <a:latin typeface="FangSong" panose="02010609060101010101" pitchFamily="49" charset="-122"/>
                <a:ea typeface="FangSong" panose="02010609060101010101" pitchFamily="49" charset="-122"/>
              </a:rPr>
              <a:t>, </a:t>
            </a:r>
            <a:r>
              <a:rPr lang="en-US" sz="10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Malte</a:t>
            </a:r>
            <a:r>
              <a:rPr lang="en-US" sz="1000" dirty="0">
                <a:latin typeface="FangSong" panose="02010609060101010101" pitchFamily="49" charset="-122"/>
                <a:ea typeface="FangSong" panose="02010609060101010101" pitchFamily="49" charset="-122"/>
              </a:rPr>
              <a:t>, Falk </a:t>
            </a:r>
            <a:r>
              <a:rPr lang="en-US" sz="1000" dirty="0" err="1">
                <a:latin typeface="FangSong" panose="02010609060101010101" pitchFamily="49" charset="-122"/>
                <a:ea typeface="FangSong" panose="02010609060101010101" pitchFamily="49" charset="-122"/>
              </a:rPr>
              <a:t>Howar</a:t>
            </a:r>
            <a:r>
              <a:rPr lang="en-US" sz="1000" dirty="0">
                <a:latin typeface="FangSong" panose="02010609060101010101" pitchFamily="49" charset="-122"/>
                <a:ea typeface="FangSong" panose="02010609060101010101" pitchFamily="49" charset="-122"/>
              </a:rPr>
              <a:t>, and Bernhard Steffen. "The TTT Algorithm: A Redundancy-Free Approach to Active Automata Learning." RV. 2014.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2328033" y="1113305"/>
                <a:ext cx="24780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200" dirty="0" smtClean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Equivalence Query</a:t>
                </a:r>
                <a:r>
                  <a:rPr lang="nl-NL" sz="1200" dirty="0" smtClean="0">
                    <a:solidFill>
                      <a:schemeClr val="tx1"/>
                    </a:solidFill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nl-NL" sz="1200" dirty="0" smtClean="0">
                    <a:latin typeface="Consolas" panose="020B0609020204030204" pitchFamily="49" charset="0"/>
                    <a:ea typeface="FangSong" panose="02010609060101010101" pitchFamily="49" charset="-122"/>
                    <a:cs typeface="Consolas" panose="020B0609020204030204" pitchFamily="49" charset="0"/>
                  </a:rPr>
                  <a:t> </a:t>
                </a:r>
                <a:endParaRPr lang="en-US" sz="1200" dirty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033" y="1113305"/>
                <a:ext cx="2478051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246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/>
          <p:cNvSpPr txBox="1"/>
          <p:nvPr/>
        </p:nvSpPr>
        <p:spPr>
          <a:xfrm>
            <a:off x="2457444" y="1090783"/>
            <a:ext cx="2033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YES: Equivalent!</a:t>
            </a:r>
            <a:endParaRPr lang="en-US" sz="1200" b="1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77546" y="2354685"/>
            <a:ext cx="2644261" cy="2646452"/>
            <a:chOff x="3624283" y="2309717"/>
            <a:chExt cx="2644261" cy="2646452"/>
          </a:xfrm>
        </p:grpSpPr>
        <p:grpSp>
          <p:nvGrpSpPr>
            <p:cNvPr id="136" name="Group 135"/>
            <p:cNvGrpSpPr/>
            <p:nvPr/>
          </p:nvGrpSpPr>
          <p:grpSpPr>
            <a:xfrm>
              <a:off x="3624283" y="2309717"/>
              <a:ext cx="2644261" cy="2646452"/>
              <a:chOff x="3921669" y="2044420"/>
              <a:chExt cx="2644261" cy="2528255"/>
            </a:xfrm>
          </p:grpSpPr>
          <p:sp>
            <p:nvSpPr>
              <p:cNvPr id="137" name="Rounded Rectangle 136"/>
              <p:cNvSpPr/>
              <p:nvPr/>
            </p:nvSpPr>
            <p:spPr>
              <a:xfrm>
                <a:off x="3921669" y="2105138"/>
                <a:ext cx="2644261" cy="246753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4138598" y="2044420"/>
                    <a:ext cx="2170344" cy="3668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bg1"/>
                        </a:solidFill>
                      </a:rPr>
                      <a:t>Hypothesis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nl-NL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400" dirty="0" smtClean="0">
                        <a:solidFill>
                          <a:schemeClr val="bg1"/>
                        </a:solidFill>
                      </a:rPr>
                      <a:t> </a:t>
                    </a:r>
                    <a:endParaRPr lang="nl-NL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8" name="TextBox 1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38598" y="2044420"/>
                    <a:ext cx="2170344" cy="366810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31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9" name="Straight Connector 138"/>
              <p:cNvCxnSpPr/>
              <p:nvPr/>
            </p:nvCxnSpPr>
            <p:spPr>
              <a:xfrm flipV="1">
                <a:off x="3950945" y="2354162"/>
                <a:ext cx="2567643" cy="109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16"/>
            <a:srcRect l="1534" t="2266" r="-1" b="1496"/>
            <a:stretch/>
          </p:blipFill>
          <p:spPr>
            <a:xfrm>
              <a:off x="3719429" y="2785320"/>
              <a:ext cx="2465609" cy="1970467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 8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98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11041 -0.16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80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81481E-6 L -0.08438 -0.150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7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  <p:bldP spid="105" grpId="2" animBg="1"/>
      <p:bldP spid="105" grpId="3" animBg="1"/>
      <p:bldP spid="106" grpId="0"/>
      <p:bldP spid="106" grpId="1"/>
      <p:bldP spid="107" grpId="0" animBg="1"/>
      <p:bldP spid="107" grpId="1" animBg="1"/>
      <p:bldP spid="107" grpId="2" animBg="1"/>
      <p:bldP spid="108" grpId="0"/>
      <p:bldP spid="108" grpId="1"/>
      <p:bldP spid="131" grpId="0" animBg="1"/>
      <p:bldP spid="132" grpId="0" animBg="1"/>
      <p:bldP spid="133" grpId="0"/>
      <p:bldP spid="134" grpId="0"/>
      <p:bldP spid="134" grpId="1"/>
      <p:bldP spid="1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Equivalence Queries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2589" y="1663119"/>
                <a:ext cx="5782446" cy="1922917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 smtClean="0"/>
                  <a:t>Conformance Testing</a:t>
                </a:r>
              </a:p>
              <a:p>
                <a:pPr lvl="1"/>
                <a:r>
                  <a:rPr lang="en-US" sz="1600" dirty="0" smtClean="0"/>
                  <a:t>Random Walk</a:t>
                </a:r>
              </a:p>
              <a:p>
                <a:pPr lvl="2"/>
                <a:r>
                  <a:rPr lang="en-US" sz="1600" dirty="0" err="1" smtClean="0"/>
                  <a:t>HappyFlow</a:t>
                </a:r>
                <a:endParaRPr lang="en-US" sz="1600" dirty="0" smtClean="0"/>
              </a:p>
              <a:p>
                <a:pPr lvl="1"/>
                <a:r>
                  <a:rPr lang="nl-NL" sz="1600" dirty="0" smtClean="0"/>
                  <a:t>W-Method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sz="160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nl-NL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nl-NL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NL" sz="16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nl-NL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nl-NL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nl-NL" sz="1600" b="0" dirty="0" smtClean="0">
                    <a:ea typeface="Cambria Math" panose="02040503050406030204" pitchFamily="18" charset="0"/>
                  </a:rPr>
                  <a:t> 	(Chow, 1978)	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sz="1600">
                        <a:latin typeface="Cambria Math" panose="02040503050406030204" pitchFamily="18" charset="0"/>
                      </a:rPr>
                      <m:t>P</m:t>
                    </m:r>
                    <m:r>
                      <a:rPr lang="nl-NL" sz="160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nl-NL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NL" sz="16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nl-NL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nl-NL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nl-NL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 smtClean="0"/>
                  <a:t> 	(</a:t>
                </a:r>
                <a:r>
                  <a:rPr lang="en-US" sz="1600" dirty="0" err="1" smtClean="0"/>
                  <a:t>Smetsers</a:t>
                </a:r>
                <a:r>
                  <a:rPr lang="en-US" sz="1600" dirty="0" smtClean="0"/>
                  <a:t> et al., 2016)</a:t>
                </a:r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2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589" y="1663119"/>
                <a:ext cx="5782446" cy="1922917"/>
              </a:xfrm>
              <a:blipFill rotWithShape="0">
                <a:blip r:embed="rId3"/>
                <a:stretch>
                  <a:fillRect l="-211" t="-190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3236181" y="4324285"/>
            <a:ext cx="597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FangSong" panose="02010609060101010101" pitchFamily="49" charset="-122"/>
                <a:ea typeface="FangSong" panose="02010609060101010101" pitchFamily="49" charset="-122"/>
              </a:rPr>
              <a:t>Chow, </a:t>
            </a:r>
            <a:r>
              <a:rPr lang="en-US" sz="900" dirty="0" smtClean="0">
                <a:latin typeface="FangSong" panose="02010609060101010101" pitchFamily="49" charset="-122"/>
                <a:ea typeface="FangSong" panose="02010609060101010101" pitchFamily="49" charset="-122"/>
              </a:rPr>
              <a:t>T.S</a:t>
            </a:r>
            <a:r>
              <a:rPr lang="en-US" sz="900" dirty="0">
                <a:latin typeface="FangSong" panose="02010609060101010101" pitchFamily="49" charset="-122"/>
                <a:ea typeface="FangSong" panose="02010609060101010101" pitchFamily="49" charset="-122"/>
              </a:rPr>
              <a:t>. "Testing software design modeled by finite-state machines." IEEE transactions on software engineering 3 (1978): 178-187. </a:t>
            </a:r>
          </a:p>
          <a:p>
            <a:r>
              <a:rPr lang="en-US" sz="900" dirty="0" err="1" smtClean="0">
                <a:latin typeface="FangSong" panose="02010609060101010101" pitchFamily="49" charset="-122"/>
                <a:ea typeface="FangSong" panose="02010609060101010101" pitchFamily="49" charset="-122"/>
              </a:rPr>
              <a:t>Smetsers</a:t>
            </a:r>
            <a:r>
              <a:rPr lang="en-US" sz="900" dirty="0">
                <a:latin typeface="FangSong" panose="02010609060101010101" pitchFamily="49" charset="-122"/>
                <a:ea typeface="FangSong" panose="02010609060101010101" pitchFamily="49" charset="-122"/>
              </a:rPr>
              <a:t>, </a:t>
            </a:r>
            <a:r>
              <a:rPr lang="en-US" sz="900" dirty="0" smtClean="0">
                <a:latin typeface="FangSong" panose="02010609060101010101" pitchFamily="49" charset="-122"/>
                <a:ea typeface="FangSong" panose="02010609060101010101" pitchFamily="49" charset="-122"/>
              </a:rPr>
              <a:t>R. et al. "</a:t>
            </a:r>
            <a:r>
              <a:rPr lang="en-US" sz="900" dirty="0">
                <a:latin typeface="FangSong" panose="02010609060101010101" pitchFamily="49" charset="-122"/>
                <a:ea typeface="FangSong" panose="02010609060101010101" pitchFamily="49" charset="-122"/>
              </a:rPr>
              <a:t>Minimal separating sequences for all pairs of states." International Conference on Language and Automata Theory and Applications. Springer International Publishing, 2016.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36317" y="1020032"/>
            <a:ext cx="2377409" cy="2167236"/>
            <a:chOff x="6349421" y="2965363"/>
            <a:chExt cx="2377409" cy="2167236"/>
          </a:xfrm>
        </p:grpSpPr>
        <p:grpSp>
          <p:nvGrpSpPr>
            <p:cNvPr id="16" name="Group 15"/>
            <p:cNvGrpSpPr/>
            <p:nvPr/>
          </p:nvGrpSpPr>
          <p:grpSpPr>
            <a:xfrm>
              <a:off x="6349421" y="2965363"/>
              <a:ext cx="2377409" cy="2167236"/>
              <a:chOff x="962025" y="1352492"/>
              <a:chExt cx="4086224" cy="2871585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962025" y="1357052"/>
                <a:ext cx="4086224" cy="286702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V="1">
                <a:off x="981072" y="1754734"/>
                <a:ext cx="4040982" cy="95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1311152" y="1352492"/>
                    <a:ext cx="3353872" cy="4078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bg1"/>
                        </a:solidFill>
                      </a:rPr>
                      <a:t>I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mplementation</m:t>
                        </m:r>
                      </m:oMath>
                    </a14:m>
                    <a:endParaRPr lang="nl-NL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1152" y="1352492"/>
                    <a:ext cx="3353872" cy="40780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6927" y="3437575"/>
              <a:ext cx="2300504" cy="141099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5228032" y="859432"/>
            <a:ext cx="835201" cy="1046694"/>
            <a:chOff x="4699438" y="1689209"/>
            <a:chExt cx="1325647" cy="1421043"/>
          </a:xfrm>
        </p:grpSpPr>
        <p:sp>
          <p:nvSpPr>
            <p:cNvPr id="22" name="Rounded Rectangle 21"/>
            <p:cNvSpPr/>
            <p:nvPr/>
          </p:nvSpPr>
          <p:spPr>
            <a:xfrm>
              <a:off x="4699438" y="1689209"/>
              <a:ext cx="1325647" cy="142104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5" r="11313"/>
            <a:stretch/>
          </p:blipFill>
          <p:spPr>
            <a:xfrm flipH="1">
              <a:off x="4941810" y="1844434"/>
              <a:ext cx="877562" cy="1180124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2. State Machine Learning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 9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77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Mobile State Machine Learning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04545" y="2165075"/>
            <a:ext cx="13466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304545" y="2348551"/>
            <a:ext cx="1328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830360" y="1902222"/>
                <a:ext cx="2295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60" y="1902222"/>
                <a:ext cx="22955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765747" y="2083981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747" y="2083981"/>
                <a:ext cx="414216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5222546" y="2408915"/>
            <a:ext cx="9775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22546" y="1992941"/>
            <a:ext cx="785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Appium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command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245006" y="2370815"/>
            <a:ext cx="6689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30187" y="2070138"/>
            <a:ext cx="785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23125" y="2600089"/>
            <a:ext cx="640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104206" y="2656231"/>
            <a:ext cx="878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OK/Error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216394" y="2694069"/>
            <a:ext cx="9367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27601" y="2765067"/>
            <a:ext cx="1118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OK/Crash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51315" y="2718553"/>
            <a:ext cx="1118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1/0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68045" y="2325108"/>
            <a:ext cx="1118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1/0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06145" y="2561673"/>
            <a:ext cx="11180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Equivalence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59228" y="3001929"/>
            <a:ext cx="18939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YES/Counterexample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34"/>
          <a:stretch/>
        </p:blipFill>
        <p:spPr>
          <a:xfrm>
            <a:off x="6171124" y="2020162"/>
            <a:ext cx="989199" cy="947296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352064" y="2034000"/>
            <a:ext cx="882984" cy="1073861"/>
            <a:chOff x="549515" y="1054740"/>
            <a:chExt cx="882984" cy="1073861"/>
          </a:xfrm>
        </p:grpSpPr>
        <p:sp>
          <p:nvSpPr>
            <p:cNvPr id="48" name="Rounded Rectangle 47"/>
            <p:cNvSpPr/>
            <p:nvPr/>
          </p:nvSpPr>
          <p:spPr>
            <a:xfrm>
              <a:off x="549515" y="1054740"/>
              <a:ext cx="882984" cy="107386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9" r="5229"/>
            <a:stretch/>
          </p:blipFill>
          <p:spPr>
            <a:xfrm flipH="1">
              <a:off x="634179" y="1172294"/>
              <a:ext cx="664047" cy="873050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599" y="2134840"/>
            <a:ext cx="768657" cy="7686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683" y="1919771"/>
            <a:ext cx="662974" cy="114807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3. Mobile State Machine Learning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58347" y="2960418"/>
            <a:ext cx="78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Appium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05922" y="2961140"/>
            <a:ext cx="785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Mapper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51233" y="2701689"/>
            <a:ext cx="854689" cy="9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12689" y="2408915"/>
            <a:ext cx="881910" cy="2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16031" y="2025019"/>
            <a:ext cx="835201" cy="1046694"/>
            <a:chOff x="4699438" y="1689209"/>
            <a:chExt cx="1325647" cy="1421043"/>
          </a:xfrm>
        </p:grpSpPr>
        <p:sp>
          <p:nvSpPr>
            <p:cNvPr id="51" name="Rounded Rectangle 50"/>
            <p:cNvSpPr/>
            <p:nvPr/>
          </p:nvSpPr>
          <p:spPr>
            <a:xfrm>
              <a:off x="4699438" y="1689209"/>
              <a:ext cx="1325647" cy="142104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5" r="11313"/>
            <a:stretch/>
          </p:blipFill>
          <p:spPr>
            <a:xfrm>
              <a:off x="4941809" y="1844435"/>
              <a:ext cx="877562" cy="1180124"/>
            </a:xfrm>
            <a:prstGeom prst="rect">
              <a:avLst/>
            </a:prstGeom>
          </p:spPr>
        </p:pic>
      </p:grpSp>
      <p:cxnSp>
        <p:nvCxnSpPr>
          <p:cNvPr id="53" name="Straight Arrow Connector 52"/>
          <p:cNvCxnSpPr/>
          <p:nvPr/>
        </p:nvCxnSpPr>
        <p:spPr>
          <a:xfrm>
            <a:off x="1304545" y="2823283"/>
            <a:ext cx="13466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304545" y="3006759"/>
            <a:ext cx="1328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10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98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5" grpId="0"/>
      <p:bldP spid="36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Problems when learning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4" y="1092200"/>
            <a:ext cx="1829590" cy="316831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3. Mobile State Machine Learning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6"/>
          <a:stretch/>
        </p:blipFill>
        <p:spPr>
          <a:xfrm>
            <a:off x="698248" y="1442322"/>
            <a:ext cx="1402015" cy="23914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45" b="5367"/>
          <a:stretch/>
        </p:blipFill>
        <p:spPr>
          <a:xfrm>
            <a:off x="2734295" y="1309994"/>
            <a:ext cx="3848412" cy="108764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879600" y="1504950"/>
            <a:ext cx="1423194" cy="19621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879600" y="2235994"/>
            <a:ext cx="1423194" cy="15097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04" y="1092200"/>
            <a:ext cx="1829590" cy="31683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" r="-2202" b="6448"/>
          <a:stretch/>
        </p:blipFill>
        <p:spPr>
          <a:xfrm>
            <a:off x="6982217" y="1442615"/>
            <a:ext cx="1441815" cy="23991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19950" y="2178844"/>
            <a:ext cx="940594" cy="390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4255" y="2740458"/>
            <a:ext cx="3339782" cy="15785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912220" y="2178846"/>
            <a:ext cx="1320261" cy="733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12220" y="2584847"/>
            <a:ext cx="1307730" cy="15515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11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97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Problems when learning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3. Mobile State Machine Learning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38440" y="1389936"/>
            <a:ext cx="2968873" cy="113183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Non-deterministic behavior</a:t>
            </a:r>
          </a:p>
          <a:p>
            <a:r>
              <a:rPr lang="en-US" sz="1600" dirty="0" smtClean="0"/>
              <a:t>Inconsistent cache</a:t>
            </a:r>
          </a:p>
          <a:p>
            <a:r>
              <a:rPr lang="en-US" sz="1600" dirty="0" smtClean="0"/>
              <a:t>Cache Roll-Back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801441" y="1384560"/>
            <a:ext cx="2990541" cy="3084757"/>
            <a:chOff x="300625" y="1165539"/>
            <a:chExt cx="2990541" cy="3084757"/>
          </a:xfrm>
        </p:grpSpPr>
        <p:sp>
          <p:nvSpPr>
            <p:cNvPr id="12" name="Rounded Rectangle 11"/>
            <p:cNvSpPr/>
            <p:nvPr/>
          </p:nvSpPr>
          <p:spPr>
            <a:xfrm>
              <a:off x="300625" y="1165539"/>
              <a:ext cx="2990541" cy="308475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94" y="1384560"/>
              <a:ext cx="2706704" cy="245933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12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14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3. Mobile State Machine Learning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</p:spPr>
        <p:txBody>
          <a:bodyPr/>
          <a:lstStyle/>
          <a:p>
            <a:r>
              <a:rPr lang="nl-NL" dirty="0" smtClean="0"/>
              <a:t>Video</a:t>
            </a:r>
            <a:endParaRPr lang="en-US" dirty="0"/>
          </a:p>
        </p:txBody>
      </p:sp>
      <p:pic>
        <p:nvPicPr>
          <p:cNvPr id="2" name="Wesley final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5670" y="991452"/>
            <a:ext cx="7359650" cy="3562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13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01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3. Mobile State Machine Learning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</p:spPr>
        <p:txBody>
          <a:bodyPr/>
          <a:lstStyle/>
          <a:p>
            <a:r>
              <a:rPr lang="nl-NL" dirty="0" smtClean="0"/>
              <a:t>9292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45" y="864737"/>
            <a:ext cx="7991605" cy="37837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14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4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Vulnerability Detection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Enrich Models</a:t>
            </a:r>
          </a:p>
          <a:p>
            <a:r>
              <a:rPr lang="nl-NL" dirty="0" smtClean="0"/>
              <a:t>Define </a:t>
            </a:r>
            <a:r>
              <a:rPr lang="en-US" dirty="0" smtClean="0"/>
              <a:t>Vulnerability Algorithms</a:t>
            </a:r>
          </a:p>
          <a:p>
            <a:pPr lvl="1"/>
            <a:r>
              <a:rPr lang="en-US" dirty="0" smtClean="0"/>
              <a:t>OWASP Top10 Mobile</a:t>
            </a:r>
          </a:p>
          <a:p>
            <a:pPr lvl="2"/>
            <a:r>
              <a:rPr lang="en-US" dirty="0" smtClean="0"/>
              <a:t>i.e. Insecure Authentication:</a:t>
            </a:r>
          </a:p>
          <a:p>
            <a:pPr marL="1371600" lvl="3" indent="0">
              <a:buNone/>
            </a:pPr>
            <a:r>
              <a:rPr lang="en-US" i="1" dirty="0" smtClean="0"/>
              <a:t>Does there </a:t>
            </a:r>
            <a:r>
              <a:rPr lang="nl-NL" i="1" dirty="0" smtClean="0"/>
              <a:t>exist a path to a node after the login state without traversing the login state?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. Vulnerability Detection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15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15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InsecureBankV2</a:t>
            </a:r>
            <a:endParaRPr lang="en-US" dirty="0" smtClean="0"/>
          </a:p>
          <a:p>
            <a:pPr lvl="1"/>
            <a:r>
              <a:rPr lang="en-US" dirty="0" smtClean="0"/>
              <a:t>Known Vulnerable App</a:t>
            </a:r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Fake </a:t>
            </a:r>
            <a:r>
              <a:rPr lang="en-US" dirty="0" smtClean="0"/>
              <a:t>WhatsApp</a:t>
            </a:r>
          </a:p>
          <a:p>
            <a:pPr lvl="1"/>
            <a:r>
              <a:rPr lang="en-US" dirty="0" smtClean="0"/>
              <a:t>Adware</a:t>
            </a:r>
          </a:p>
          <a:p>
            <a:pPr lvl="1"/>
            <a:r>
              <a:rPr lang="en-US" dirty="0" smtClean="0"/>
              <a:t>Malware Spreading</a:t>
            </a:r>
          </a:p>
        </p:txBody>
      </p:sp>
      <p:pic>
        <p:nvPicPr>
          <p:cNvPr id="8" name="Picture 2" descr="https://3.bp.blogspot.com/-2Wi5YEQhUP8/WR7DhSWA7RI/AAAAAAAABtY/C4qsdbluTcYFcbhDltyqgNaeYJBkhn8VgCLcB/s1600/Screenshot_20170510-11593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944" y="673100"/>
            <a:ext cx="1097113" cy="195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vgy.me/DnsHb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759" y="2750630"/>
            <a:ext cx="1107298" cy="196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. Results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16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49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InsecureBankV2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968688" y="2082902"/>
            <a:ext cx="2889768" cy="369332"/>
            <a:chOff x="5968688" y="2082902"/>
            <a:chExt cx="2889768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6059733" y="2082902"/>
              <a:ext cx="2798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Improper Platform Usage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68688" y="2218820"/>
              <a:ext cx="87336" cy="1047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. Results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5143" y="817123"/>
            <a:ext cx="4679009" cy="403064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815"/>
          <a:stretch/>
        </p:blipFill>
        <p:spPr>
          <a:xfrm>
            <a:off x="1338980" y="980723"/>
            <a:ext cx="3856871" cy="3707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14313" y="2917269"/>
            <a:ext cx="936160" cy="257175"/>
          </a:xfrm>
          <a:prstGeom prst="rect">
            <a:avLst/>
          </a:prstGeom>
          <a:ln w="31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Login</a:t>
            </a:r>
            <a:endParaRPr lang="en-US" dirty="0"/>
          </a:p>
        </p:txBody>
      </p:sp>
      <p:cxnSp>
        <p:nvCxnSpPr>
          <p:cNvPr id="7" name="Straight Connector 6"/>
          <p:cNvCxnSpPr>
            <a:endCxn id="3" idx="1"/>
          </p:cNvCxnSpPr>
          <p:nvPr/>
        </p:nvCxnSpPr>
        <p:spPr>
          <a:xfrm>
            <a:off x="3561888" y="2917269"/>
            <a:ext cx="352425" cy="128588"/>
          </a:xfrm>
          <a:prstGeom prst="line">
            <a:avLst/>
          </a:prstGeom>
          <a:ln w="31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957069" y="3800916"/>
            <a:ext cx="2800351" cy="257175"/>
          </a:xfrm>
          <a:prstGeom prst="rect">
            <a:avLst/>
          </a:prstGeom>
          <a:ln w="19050">
            <a:solidFill>
              <a:srgbClr val="4A7EBB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POST http://57.97.2.11:8888/login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358588" y="3234591"/>
            <a:ext cx="896833" cy="546009"/>
          </a:xfrm>
          <a:prstGeom prst="line">
            <a:avLst/>
          </a:prstGeom>
          <a:ln w="12700">
            <a:solidFill>
              <a:srgbClr val="4A7EBB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5972397" y="1795464"/>
            <a:ext cx="2878666" cy="369332"/>
            <a:chOff x="5972397" y="1795464"/>
            <a:chExt cx="2878666" cy="369332"/>
          </a:xfrm>
        </p:grpSpPr>
        <p:sp>
          <p:nvSpPr>
            <p:cNvPr id="17" name="Rectangle 16"/>
            <p:cNvSpPr/>
            <p:nvPr/>
          </p:nvSpPr>
          <p:spPr>
            <a:xfrm>
              <a:off x="5972397" y="1932467"/>
              <a:ext cx="87336" cy="1047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52340" y="1795464"/>
              <a:ext cx="2798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Insecure </a:t>
              </a:r>
              <a:r>
                <a:rPr lang="nl-NL" dirty="0" smtClean="0"/>
                <a:t>Authentication</a:t>
              </a:r>
              <a:endParaRPr lang="nl-NL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72397" y="2357150"/>
            <a:ext cx="2886058" cy="369332"/>
            <a:chOff x="5972397" y="2357150"/>
            <a:chExt cx="2886058" cy="369332"/>
          </a:xfrm>
        </p:grpSpPr>
        <p:sp>
          <p:nvSpPr>
            <p:cNvPr id="19" name="Rectangle 18"/>
            <p:cNvSpPr/>
            <p:nvPr/>
          </p:nvSpPr>
          <p:spPr>
            <a:xfrm>
              <a:off x="5972397" y="2481947"/>
              <a:ext cx="87336" cy="104775"/>
            </a:xfrm>
            <a:prstGeom prst="rect">
              <a:avLst/>
            </a:prstGeom>
            <a:solidFill>
              <a:srgbClr val="4A7EB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59732" y="2357150"/>
              <a:ext cx="2798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Insecure Communication</a:t>
              </a: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17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3" y="1067532"/>
            <a:ext cx="7315894" cy="35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4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26059" y="968738"/>
            <a:ext cx="79603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Vulnerability Detection in </a:t>
            </a:r>
          </a:p>
          <a:p>
            <a:r>
              <a:rPr lang="en-US" sz="3600" u="sng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Applications</a:t>
            </a:r>
            <a:r>
              <a:rPr 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</a:p>
          <a:p>
            <a:r>
              <a:rPr 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Machine Modeling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6059" y="4056300"/>
            <a:ext cx="2420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Wesley van der Lee</a:t>
            </a:r>
          </a:p>
          <a:p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MSc. Thesis Defence</a:t>
            </a:r>
          </a:p>
          <a:p>
            <a:r>
              <a:rPr lang="en-US" sz="1400" dirty="0" smtClean="0"/>
              <a:t>January </a:t>
            </a:r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16th, 2018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18726" y="4056300"/>
            <a:ext cx="2680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Delft University of Technology</a:t>
            </a:r>
          </a:p>
          <a:p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Faculty EEMCS</a:t>
            </a:r>
          </a:p>
          <a:p>
            <a:r>
              <a:rPr lang="nl-NL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Van der Poelzaal</a:t>
            </a:r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3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Fake </a:t>
            </a:r>
            <a:r>
              <a:rPr lang="nl-NL" dirty="0" err="1" smtClean="0"/>
              <a:t>WhatsApp</a:t>
            </a:r>
            <a:endParaRPr lang="en-US" dirty="0"/>
          </a:p>
        </p:txBody>
      </p:sp>
      <p:pic>
        <p:nvPicPr>
          <p:cNvPr id="23" name="Picture 6" descr="https://vgy.me/MS09c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688" y="2024806"/>
            <a:ext cx="3814320" cy="208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vgy.me/DnsHb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34" y="1869497"/>
            <a:ext cx="1372094" cy="24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s://vgy.me/yaHdu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231" y="1859450"/>
            <a:ext cx="1372093" cy="243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6860" y="1174608"/>
            <a:ext cx="8097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/>
              <a:t>Background: </a:t>
            </a:r>
            <a:r>
              <a:rPr lang="nl-NL" sz="1400" dirty="0" err="1"/>
              <a:t>Unicode</a:t>
            </a:r>
            <a:r>
              <a:rPr lang="nl-NL" sz="1400" dirty="0"/>
              <a:t> trick </a:t>
            </a:r>
            <a:r>
              <a:rPr lang="nl-NL" sz="1400" dirty="0" err="1"/>
              <a:t>allows</a:t>
            </a:r>
            <a:r>
              <a:rPr lang="nl-NL" sz="1400" dirty="0"/>
              <a:t> </a:t>
            </a:r>
            <a:r>
              <a:rPr lang="nl-NL" sz="1400" dirty="0" err="1"/>
              <a:t>malicious</a:t>
            </a:r>
            <a:r>
              <a:rPr lang="nl-NL" sz="1400" dirty="0"/>
              <a:t> </a:t>
            </a:r>
            <a:r>
              <a:rPr lang="nl-NL" sz="1400" dirty="0" err="1"/>
              <a:t>developers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impersonate</a:t>
            </a:r>
            <a:r>
              <a:rPr lang="nl-NL" sz="1400" dirty="0"/>
              <a:t> </a:t>
            </a:r>
            <a:r>
              <a:rPr lang="nl-NL" sz="1400" dirty="0" err="1"/>
              <a:t>WhatsApp</a:t>
            </a:r>
            <a:r>
              <a:rPr lang="nl-NL" sz="1400" dirty="0"/>
              <a:t> </a:t>
            </a:r>
            <a:r>
              <a:rPr lang="nl-NL" sz="1400" dirty="0" err="1" smtClean="0"/>
              <a:t>developers</a:t>
            </a:r>
            <a:endParaRPr lang="nl-NL" sz="1400" dirty="0"/>
          </a:p>
          <a:p>
            <a:r>
              <a:rPr lang="nl-NL" sz="1400" dirty="0"/>
              <a:t>&gt; 1M downloads, </a:t>
            </a:r>
            <a:r>
              <a:rPr lang="nl-NL" sz="1400" dirty="0" err="1"/>
              <a:t>now</a:t>
            </a:r>
            <a:r>
              <a:rPr lang="nl-NL" sz="1400" dirty="0"/>
              <a:t> </a:t>
            </a:r>
            <a:r>
              <a:rPr lang="nl-NL" sz="1400" dirty="0" err="1"/>
              <a:t>deleted</a:t>
            </a:r>
            <a:r>
              <a:rPr lang="nl-NL" sz="1400" dirty="0"/>
              <a:t> </a:t>
            </a:r>
            <a:r>
              <a:rPr lang="nl-NL" sz="1400" dirty="0" err="1"/>
              <a:t>from</a:t>
            </a:r>
            <a:r>
              <a:rPr lang="nl-NL" sz="1400" dirty="0"/>
              <a:t> Play Store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91259" y="28000"/>
            <a:ext cx="8382000" cy="1933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. Results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18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40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575619" y="3105284"/>
            <a:ext cx="5531846" cy="1943372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ounded Rectangle 12"/>
          <p:cNvSpPr/>
          <p:nvPr/>
        </p:nvSpPr>
        <p:spPr>
          <a:xfrm>
            <a:off x="3565891" y="894938"/>
            <a:ext cx="5548925" cy="215945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" name="Picture 1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"/>
          <a:stretch/>
        </p:blipFill>
        <p:spPr>
          <a:xfrm>
            <a:off x="3758818" y="998496"/>
            <a:ext cx="5171171" cy="1954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Fake </a:t>
            </a:r>
            <a:r>
              <a:rPr lang="nl-NL" dirty="0" err="1" smtClean="0"/>
              <a:t>WhatsApp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8146" y="1715649"/>
            <a:ext cx="2970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nl-NL" dirty="0" err="1"/>
              <a:t>Extraneous</a:t>
            </a:r>
            <a:r>
              <a:rPr lang="nl-NL" dirty="0"/>
              <a:t> </a:t>
            </a:r>
            <a:r>
              <a:rPr lang="nl-NL" dirty="0" err="1"/>
              <a:t>Functionality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SUT &gt; REF: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REF &gt; SUT: 100%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0645" y="3310601"/>
            <a:ext cx="100965" cy="1047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9388" y="1829056"/>
            <a:ext cx="100965" cy="104775"/>
          </a:xfrm>
          <a:prstGeom prst="rect">
            <a:avLst/>
          </a:prstGeom>
          <a:solidFill>
            <a:srgbClr val="4A7EB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48" y="3237822"/>
            <a:ext cx="5192353" cy="16841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19418" y="3176728"/>
            <a:ext cx="1059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u="sng" dirty="0" err="1" smtClean="0">
                <a:solidFill>
                  <a:schemeClr val="bg1"/>
                </a:solidFill>
              </a:rPr>
              <a:t>Benign</a:t>
            </a:r>
            <a:endParaRPr lang="en-US" sz="2200" u="sng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62715" y="1049392"/>
            <a:ext cx="135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solidFill>
                  <a:schemeClr val="bg1"/>
                </a:solidFill>
              </a:rPr>
              <a:t>Malicious</a:t>
            </a:r>
            <a:endParaRPr lang="en-US" sz="2200" u="sng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8146" y="3180320"/>
            <a:ext cx="27366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Insecure</a:t>
            </a:r>
            <a:r>
              <a:rPr lang="nl-NL" dirty="0"/>
              <a:t> </a:t>
            </a:r>
            <a:r>
              <a:rPr lang="nl-NL" dirty="0" smtClean="0"/>
              <a:t>Communication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GET http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req.startappserv</a:t>
            </a:r>
          </a:p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ice.com/1.4/..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. Results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19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9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9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43" y="2851229"/>
            <a:ext cx="868016" cy="999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6. Conclusion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722079" y="2384782"/>
            <a:ext cx="446851" cy="6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940073" y="2418209"/>
            <a:ext cx="451997" cy="6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495105" y="2397718"/>
            <a:ext cx="48931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084161" y="2388780"/>
            <a:ext cx="5370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562070" y="1837900"/>
            <a:ext cx="1009235" cy="918747"/>
            <a:chOff x="4016469" y="1892748"/>
            <a:chExt cx="1118046" cy="1088857"/>
          </a:xfrm>
        </p:grpSpPr>
        <p:sp>
          <p:nvSpPr>
            <p:cNvPr id="53" name="TextBox 52"/>
            <p:cNvSpPr txBox="1"/>
            <p:nvPr/>
          </p:nvSpPr>
          <p:spPr>
            <a:xfrm>
              <a:off x="4016469" y="1892748"/>
              <a:ext cx="11180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1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Mapper</a:t>
              </a:r>
              <a:endParaRPr lang="en-US" sz="11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796" y="2212948"/>
              <a:ext cx="768657" cy="768657"/>
            </a:xfrm>
            <a:prstGeom prst="rect">
              <a:avLst/>
            </a:prstGeom>
          </p:spPr>
        </p:pic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83" y="1980822"/>
            <a:ext cx="521582" cy="903227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1985915" y="1967860"/>
            <a:ext cx="675533" cy="866866"/>
            <a:chOff x="549515" y="1054740"/>
            <a:chExt cx="882984" cy="1073861"/>
          </a:xfrm>
        </p:grpSpPr>
        <p:sp>
          <p:nvSpPr>
            <p:cNvPr id="71" name="Rounded Rectangle 70"/>
            <p:cNvSpPr/>
            <p:nvPr/>
          </p:nvSpPr>
          <p:spPr>
            <a:xfrm>
              <a:off x="549515" y="1054740"/>
              <a:ext cx="882984" cy="107386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9" r="5229"/>
            <a:stretch/>
          </p:blipFill>
          <p:spPr>
            <a:xfrm flipH="1">
              <a:off x="634179" y="1172294"/>
              <a:ext cx="664047" cy="873050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241647" y="1950008"/>
            <a:ext cx="730197" cy="948799"/>
            <a:chOff x="4699438" y="1689209"/>
            <a:chExt cx="1325647" cy="1421043"/>
          </a:xfrm>
        </p:grpSpPr>
        <p:sp>
          <p:nvSpPr>
            <p:cNvPr id="74" name="Rounded Rectangle 73"/>
            <p:cNvSpPr/>
            <p:nvPr/>
          </p:nvSpPr>
          <p:spPr>
            <a:xfrm>
              <a:off x="4699438" y="1689209"/>
              <a:ext cx="1325647" cy="142104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5" r="11313"/>
            <a:stretch/>
          </p:blipFill>
          <p:spPr>
            <a:xfrm>
              <a:off x="4941809" y="1844435"/>
              <a:ext cx="877562" cy="1180124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946612" y="1887695"/>
            <a:ext cx="947128" cy="966062"/>
            <a:chOff x="5302145" y="1898287"/>
            <a:chExt cx="1118046" cy="1193124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934"/>
            <a:stretch/>
          </p:blipFill>
          <p:spPr>
            <a:xfrm>
              <a:off x="5386502" y="2144115"/>
              <a:ext cx="989199" cy="947296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5302145" y="1898287"/>
              <a:ext cx="11180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1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Appium</a:t>
              </a:r>
              <a:endParaRPr lang="en-US" sz="11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77" name="Picture 2" descr="https://www.auriga.com/upload/medialibrary/0c5/0c50059ee6198bb46e9977266e27df2c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4"/>
          <a:stretch/>
        </p:blipFill>
        <p:spPr bwMode="auto">
          <a:xfrm>
            <a:off x="6951503" y="779075"/>
            <a:ext cx="1712774" cy="125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reeform 77"/>
          <p:cNvSpPr/>
          <p:nvPr/>
        </p:nvSpPr>
        <p:spPr>
          <a:xfrm rot="16200000" flipH="1">
            <a:off x="1410012" y="3206528"/>
            <a:ext cx="907754" cy="128120"/>
          </a:xfrm>
          <a:custGeom>
            <a:avLst/>
            <a:gdLst>
              <a:gd name="connsiteX0" fmla="*/ 0 w 1670050"/>
              <a:gd name="connsiteY0" fmla="*/ 6350 h 6350"/>
              <a:gd name="connsiteX1" fmla="*/ 1670050 w 1670050"/>
              <a:gd name="connsiteY1" fmla="*/ 0 h 6350"/>
              <a:gd name="connsiteX0" fmla="*/ 0 w 4905"/>
              <a:gd name="connsiteY0" fmla="*/ 440000 h 440000"/>
              <a:gd name="connsiteX1" fmla="*/ 4905 w 4905"/>
              <a:gd name="connsiteY1" fmla="*/ 0 h 440000"/>
              <a:gd name="connsiteX0" fmla="*/ 0 w 10000"/>
              <a:gd name="connsiteY0" fmla="*/ 12819 h 12819"/>
              <a:gd name="connsiteX1" fmla="*/ 10000 w 10000"/>
              <a:gd name="connsiteY1" fmla="*/ 2819 h 12819"/>
              <a:gd name="connsiteX0" fmla="*/ 0 w 20930"/>
              <a:gd name="connsiteY0" fmla="*/ 4210 h 5346"/>
              <a:gd name="connsiteX1" fmla="*/ 20930 w 20930"/>
              <a:gd name="connsiteY1" fmla="*/ 5346 h 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30" h="5346">
                <a:moveTo>
                  <a:pt x="0" y="4210"/>
                </a:moveTo>
                <a:cubicBezTo>
                  <a:pt x="3333" y="877"/>
                  <a:pt x="11628" y="-3821"/>
                  <a:pt x="20930" y="5346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1629555" y="3565313"/>
            <a:ext cx="1353203" cy="1001042"/>
            <a:chOff x="231797" y="3348174"/>
            <a:chExt cx="2220579" cy="1757958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97" y="3348174"/>
              <a:ext cx="2220579" cy="1757958"/>
            </a:xfrm>
            <a:prstGeom prst="rect">
              <a:avLst/>
            </a:prstGeom>
          </p:spPr>
        </p:pic>
        <p:grpSp>
          <p:nvGrpSpPr>
            <p:cNvPr id="81" name="Group 80"/>
            <p:cNvGrpSpPr/>
            <p:nvPr/>
          </p:nvGrpSpPr>
          <p:grpSpPr>
            <a:xfrm>
              <a:off x="684094" y="3726473"/>
              <a:ext cx="1334733" cy="954506"/>
              <a:chOff x="2865569" y="1394316"/>
              <a:chExt cx="2085701" cy="177407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3704750" y="1840360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83" name="Straight Arrow Connector 82"/>
              <p:cNvCxnSpPr/>
              <p:nvPr/>
            </p:nvCxnSpPr>
            <p:spPr>
              <a:xfrm>
                <a:off x="3979014" y="1394316"/>
                <a:ext cx="0" cy="439321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390550" y="2261010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404210" y="1470435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86" name="Straight Arrow Connector 85"/>
              <p:cNvCxnSpPr>
                <a:stCxn id="82" idx="7"/>
                <a:endCxn id="85" idx="2"/>
              </p:cNvCxnSpPr>
              <p:nvPr/>
            </p:nvCxnSpPr>
            <p:spPr>
              <a:xfrm flipV="1">
                <a:off x="4171695" y="1732373"/>
                <a:ext cx="232515" cy="184707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82" idx="5"/>
              </p:cNvCxnSpPr>
              <p:nvPr/>
            </p:nvCxnSpPr>
            <p:spPr>
              <a:xfrm>
                <a:off x="4171695" y="2287515"/>
                <a:ext cx="232515" cy="13387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3675435" y="2644515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89" name="Straight Arrow Connector 88"/>
              <p:cNvCxnSpPr>
                <a:stCxn id="82" idx="4"/>
                <a:endCxn id="88" idx="0"/>
              </p:cNvCxnSpPr>
              <p:nvPr/>
            </p:nvCxnSpPr>
            <p:spPr>
              <a:xfrm flipH="1">
                <a:off x="3948965" y="2364235"/>
                <a:ext cx="29315" cy="28028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88" idx="6"/>
                <a:endCxn id="84" idx="3"/>
              </p:cNvCxnSpPr>
              <p:nvPr/>
            </p:nvCxnSpPr>
            <p:spPr>
              <a:xfrm flipV="1">
                <a:off x="4222495" y="2708165"/>
                <a:ext cx="248170" cy="198288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84" idx="3"/>
                <a:endCxn id="88" idx="6"/>
              </p:cNvCxnSpPr>
              <p:nvPr/>
            </p:nvCxnSpPr>
            <p:spPr>
              <a:xfrm flipH="1">
                <a:off x="4222495" y="2708165"/>
                <a:ext cx="248170" cy="198288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3769370" y="1904286"/>
                <a:ext cx="418200" cy="398477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2865569" y="2644515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94" name="Straight Arrow Connector 93"/>
              <p:cNvCxnSpPr>
                <a:stCxn id="93" idx="6"/>
                <a:endCxn id="88" idx="2"/>
              </p:cNvCxnSpPr>
              <p:nvPr/>
            </p:nvCxnSpPr>
            <p:spPr>
              <a:xfrm>
                <a:off x="3412629" y="2906453"/>
                <a:ext cx="262806" cy="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82" idx="3"/>
                <a:endCxn id="93" idx="7"/>
              </p:cNvCxnSpPr>
              <p:nvPr/>
            </p:nvCxnSpPr>
            <p:spPr>
              <a:xfrm flipH="1">
                <a:off x="3332514" y="2287515"/>
                <a:ext cx="452351" cy="43372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4451762" y="2323708"/>
                <a:ext cx="418200" cy="398477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16" y="2971820"/>
            <a:ext cx="609743" cy="609743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4025328" y="2974863"/>
            <a:ext cx="4060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RandomWalk</a:t>
            </a:r>
            <a:r>
              <a:rPr lang="en-US" sz="1600" dirty="0" smtClean="0"/>
              <a:t> + </a:t>
            </a:r>
            <a:r>
              <a:rPr lang="en-US" sz="1600" dirty="0" err="1" smtClean="0"/>
              <a:t>HappyFlow</a:t>
            </a:r>
            <a:endParaRPr lang="en-US" sz="16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W-Method Minimal</a:t>
            </a:r>
            <a:endParaRPr lang="nl-NL" sz="16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09" y="3774733"/>
            <a:ext cx="1072438" cy="1107220"/>
          </a:xfrm>
          <a:prstGeom prst="rect">
            <a:avLst/>
          </a:prstGeom>
        </p:spPr>
      </p:pic>
      <p:cxnSp>
        <p:nvCxnSpPr>
          <p:cNvPr id="101" name="Straight Arrow Connector 100"/>
          <p:cNvCxnSpPr/>
          <p:nvPr/>
        </p:nvCxnSpPr>
        <p:spPr>
          <a:xfrm>
            <a:off x="4699497" y="4140749"/>
            <a:ext cx="696092" cy="23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5482405" y="3621194"/>
            <a:ext cx="1025351" cy="1347866"/>
            <a:chOff x="6670488" y="3501875"/>
            <a:chExt cx="1025351" cy="1529621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0488" y="3501875"/>
              <a:ext cx="1025351" cy="1529621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6821456" y="3963430"/>
              <a:ext cx="719885" cy="913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83" t="12365" r="2284" b="45556"/>
            <a:stretch/>
          </p:blipFill>
          <p:spPr>
            <a:xfrm>
              <a:off x="7180839" y="4389279"/>
              <a:ext cx="360502" cy="399983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16" t="12365" r="24284" b="45556"/>
            <a:stretch/>
          </p:blipFill>
          <p:spPr>
            <a:xfrm>
              <a:off x="6821456" y="3941129"/>
              <a:ext cx="388666" cy="399983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6" t="12365" r="51990" b="45556"/>
            <a:stretch/>
          </p:blipFill>
          <p:spPr>
            <a:xfrm>
              <a:off x="6821456" y="4389012"/>
              <a:ext cx="394299" cy="399983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" t="12365" r="75237" b="45556"/>
            <a:stretch/>
          </p:blipFill>
          <p:spPr>
            <a:xfrm>
              <a:off x="7174546" y="3944054"/>
              <a:ext cx="365296" cy="399983"/>
            </a:xfrm>
            <a:prstGeom prst="rect">
              <a:avLst/>
            </a:prstGeom>
          </p:spPr>
        </p:pic>
      </p:grpSp>
      <p:sp>
        <p:nvSpPr>
          <p:cNvPr id="113" name="Rectangle 112"/>
          <p:cNvSpPr/>
          <p:nvPr/>
        </p:nvSpPr>
        <p:spPr>
          <a:xfrm>
            <a:off x="428380" y="993211"/>
            <a:ext cx="7215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How can one identify weaknesses in mobile Android applications through feasible behavioral state machine learning?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011325" y="4137843"/>
            <a:ext cx="753262" cy="2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107167" y="2829521"/>
            <a:ext cx="63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600" dirty="0" smtClean="0"/>
              <a:t>L*</a:t>
            </a:r>
          </a:p>
          <a:p>
            <a:pPr lvl="0" algn="r"/>
            <a:r>
              <a:rPr lang="en-US" sz="1600" dirty="0" smtClean="0"/>
              <a:t>TTT</a:t>
            </a:r>
            <a:endParaRPr lang="nl-NL" sz="1600" dirty="0" smtClean="0"/>
          </a:p>
        </p:txBody>
      </p:sp>
      <p:sp>
        <p:nvSpPr>
          <p:cNvPr id="164" name="TextBox 163"/>
          <p:cNvSpPr txBox="1"/>
          <p:nvPr/>
        </p:nvSpPr>
        <p:spPr>
          <a:xfrm>
            <a:off x="394335" y="2125303"/>
            <a:ext cx="8453676" cy="1200329"/>
          </a:xfrm>
          <a:prstGeom prst="rect">
            <a:avLst/>
          </a:prstGeom>
          <a:solidFill>
            <a:srgbClr val="FFA40B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Contributed to the </a:t>
            </a:r>
            <a:r>
              <a:rPr lang="en-US" dirty="0"/>
              <a:t>workshop on </a:t>
            </a:r>
            <a:r>
              <a:rPr lang="en-US" b="1" dirty="0"/>
              <a:t>Security Protocol Implementations: Development and Analysis</a:t>
            </a:r>
            <a:r>
              <a:rPr lang="en-US" dirty="0"/>
              <a:t> (SPIDA). </a:t>
            </a:r>
            <a:r>
              <a:rPr lang="en-US" dirty="0" smtClean="0"/>
              <a:t>London </a:t>
            </a:r>
            <a:r>
              <a:rPr lang="en-US" dirty="0"/>
              <a:t>(United Kingdom), 23 April, 2018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20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7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98" grpId="0"/>
      <p:bldP spid="113" grpId="0"/>
      <p:bldP spid="56" grpId="0"/>
      <p:bldP spid="16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5925" y="2752725"/>
            <a:ext cx="2163917" cy="21145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79842" y="1511300"/>
            <a:ext cx="4749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Thank You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4645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62040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61" y="773832"/>
            <a:ext cx="7280679" cy="359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49325"/>
            <a:ext cx="85725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3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529730"/>
            <a:ext cx="8312727" cy="27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7" y="1398732"/>
            <a:ext cx="3969390" cy="2294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04" y="1398732"/>
            <a:ext cx="4458683" cy="22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65" y="857250"/>
            <a:ext cx="4141164" cy="3422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441" y="857250"/>
            <a:ext cx="406680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1. </a:t>
            </a:r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683078" y="2002224"/>
            <a:ext cx="1226714" cy="1537209"/>
            <a:chOff x="1322143" y="3074796"/>
            <a:chExt cx="834629" cy="9821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2143" y="3074796"/>
              <a:ext cx="834629" cy="834629"/>
            </a:xfrm>
            <a:prstGeom prst="rect">
              <a:avLst/>
            </a:prstGeom>
          </p:spPr>
        </p:pic>
        <p:pic>
          <p:nvPicPr>
            <p:cNvPr id="1028" name="Picture 4" descr="https://upload.wikimedia.org/wikipedia/commons/6/66/Android_robo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072" y="3486898"/>
              <a:ext cx="479218" cy="570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" y="1100482"/>
            <a:ext cx="3976474" cy="27760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520" y="1552352"/>
            <a:ext cx="6943725" cy="12477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74" y="1983625"/>
            <a:ext cx="6848475" cy="14763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790" y="3209430"/>
            <a:ext cx="6791325" cy="1276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9590" y="1699435"/>
            <a:ext cx="6715125" cy="1238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 1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971" y="2057934"/>
            <a:ext cx="6861183" cy="12227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985" y="2930568"/>
            <a:ext cx="8492400" cy="16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2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" y="893151"/>
            <a:ext cx="4095750" cy="15073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290" y="893151"/>
            <a:ext cx="4114800" cy="1529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" y="2832012"/>
            <a:ext cx="5352098" cy="19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1280160"/>
            <a:ext cx="3095625" cy="2140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60" y="1280160"/>
            <a:ext cx="4421589" cy="24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Drawbacks of Testing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1. </a:t>
            </a:r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27484" y="1539689"/>
            <a:ext cx="6709906" cy="3146611"/>
          </a:xfrm>
        </p:spPr>
        <p:txBody>
          <a:bodyPr/>
          <a:lstStyle/>
          <a:p>
            <a:r>
              <a:rPr lang="en-US" sz="1600" dirty="0" smtClean="0"/>
              <a:t>Pre-knowledge	</a:t>
            </a:r>
          </a:p>
          <a:p>
            <a:r>
              <a:rPr lang="en-US" sz="1600" dirty="0" smtClean="0"/>
              <a:t>Completeness</a:t>
            </a:r>
          </a:p>
          <a:p>
            <a:r>
              <a:rPr lang="en-US" sz="1600" dirty="0" smtClean="0"/>
              <a:t>No Insight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 2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Research Goal</a:t>
            </a:r>
            <a:endParaRPr lang="en-US" dirty="0"/>
          </a:p>
        </p:txBody>
      </p:sp>
      <p:pic>
        <p:nvPicPr>
          <p:cNvPr id="37" name="Picture 2" descr="https://www.auriga.com/upload/medialibrary/0c5/0c50059ee6198bb46e9977266e27df2c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24"/>
          <a:stretch/>
        </p:blipFill>
        <p:spPr bwMode="auto">
          <a:xfrm>
            <a:off x="139079" y="1626518"/>
            <a:ext cx="2322916" cy="151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5139984" y="2460960"/>
            <a:ext cx="1329566" cy="97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3322826" y="1594885"/>
            <a:ext cx="1487872" cy="1475716"/>
            <a:chOff x="2865569" y="1394316"/>
            <a:chExt cx="2085701" cy="1774074"/>
          </a:xfrm>
        </p:grpSpPr>
        <p:sp>
          <p:nvSpPr>
            <p:cNvPr id="3" name="Oval 2"/>
            <p:cNvSpPr/>
            <p:nvPr/>
          </p:nvSpPr>
          <p:spPr>
            <a:xfrm>
              <a:off x="3704750" y="1840360"/>
              <a:ext cx="547060" cy="523875"/>
            </a:xfrm>
            <a:prstGeom prst="ellipse">
              <a:avLst/>
            </a:prstGeom>
            <a:noFill/>
            <a:ln w="28575">
              <a:solidFill>
                <a:srgbClr val="FFA40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979014" y="1394316"/>
              <a:ext cx="0" cy="439321"/>
            </a:xfrm>
            <a:prstGeom prst="straightConnector1">
              <a:avLst/>
            </a:prstGeom>
            <a:ln w="28575">
              <a:solidFill>
                <a:srgbClr val="FFA40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4390550" y="2261010"/>
              <a:ext cx="547060" cy="523875"/>
            </a:xfrm>
            <a:prstGeom prst="ellipse">
              <a:avLst/>
            </a:prstGeom>
            <a:noFill/>
            <a:ln w="28575">
              <a:solidFill>
                <a:srgbClr val="FFA40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404210" y="1470435"/>
              <a:ext cx="547060" cy="523875"/>
            </a:xfrm>
            <a:prstGeom prst="ellipse">
              <a:avLst/>
            </a:prstGeom>
            <a:noFill/>
            <a:ln w="28575">
              <a:solidFill>
                <a:srgbClr val="FFA40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cxnSp>
          <p:nvCxnSpPr>
            <p:cNvPr id="31" name="Straight Arrow Connector 30"/>
            <p:cNvCxnSpPr>
              <a:stCxn id="3" idx="7"/>
              <a:endCxn id="30" idx="2"/>
            </p:cNvCxnSpPr>
            <p:nvPr/>
          </p:nvCxnSpPr>
          <p:spPr>
            <a:xfrm flipV="1">
              <a:off x="4171695" y="1732373"/>
              <a:ext cx="232515" cy="184707"/>
            </a:xfrm>
            <a:prstGeom prst="straightConnector1">
              <a:avLst/>
            </a:prstGeom>
            <a:ln w="28575">
              <a:solidFill>
                <a:srgbClr val="FFA40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" idx="5"/>
            </p:cNvCxnSpPr>
            <p:nvPr/>
          </p:nvCxnSpPr>
          <p:spPr>
            <a:xfrm>
              <a:off x="4171695" y="2287515"/>
              <a:ext cx="232515" cy="133870"/>
            </a:xfrm>
            <a:prstGeom prst="straightConnector1">
              <a:avLst/>
            </a:prstGeom>
            <a:ln w="28575">
              <a:solidFill>
                <a:srgbClr val="FFA40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675435" y="2644515"/>
              <a:ext cx="547060" cy="523875"/>
            </a:xfrm>
            <a:prstGeom prst="ellipse">
              <a:avLst/>
            </a:prstGeom>
            <a:noFill/>
            <a:ln w="28575">
              <a:solidFill>
                <a:srgbClr val="FFA40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cxnSp>
          <p:nvCxnSpPr>
            <p:cNvPr id="41" name="Straight Arrow Connector 40"/>
            <p:cNvCxnSpPr>
              <a:stCxn id="3" idx="4"/>
              <a:endCxn id="40" idx="0"/>
            </p:cNvCxnSpPr>
            <p:nvPr/>
          </p:nvCxnSpPr>
          <p:spPr>
            <a:xfrm flipH="1">
              <a:off x="3948965" y="2364235"/>
              <a:ext cx="29315" cy="280280"/>
            </a:xfrm>
            <a:prstGeom prst="straightConnector1">
              <a:avLst/>
            </a:prstGeom>
            <a:ln w="28575">
              <a:solidFill>
                <a:srgbClr val="FFA40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0" idx="6"/>
              <a:endCxn id="28" idx="3"/>
            </p:cNvCxnSpPr>
            <p:nvPr/>
          </p:nvCxnSpPr>
          <p:spPr>
            <a:xfrm flipV="1">
              <a:off x="4222495" y="2708165"/>
              <a:ext cx="248170" cy="198288"/>
            </a:xfrm>
            <a:prstGeom prst="straightConnector1">
              <a:avLst/>
            </a:prstGeom>
            <a:ln w="28575">
              <a:solidFill>
                <a:srgbClr val="FFA40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8" idx="3"/>
              <a:endCxn id="40" idx="6"/>
            </p:cNvCxnSpPr>
            <p:nvPr/>
          </p:nvCxnSpPr>
          <p:spPr>
            <a:xfrm flipH="1">
              <a:off x="4222495" y="2708165"/>
              <a:ext cx="248170" cy="198288"/>
            </a:xfrm>
            <a:prstGeom prst="straightConnector1">
              <a:avLst/>
            </a:prstGeom>
            <a:ln w="28575">
              <a:solidFill>
                <a:srgbClr val="FFA40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769370" y="1904286"/>
              <a:ext cx="418200" cy="398477"/>
            </a:xfrm>
            <a:prstGeom prst="ellipse">
              <a:avLst/>
            </a:prstGeom>
            <a:noFill/>
            <a:ln w="28575">
              <a:solidFill>
                <a:srgbClr val="FFA40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65569" y="2644515"/>
              <a:ext cx="547060" cy="523875"/>
            </a:xfrm>
            <a:prstGeom prst="ellipse">
              <a:avLst/>
            </a:prstGeom>
            <a:noFill/>
            <a:ln w="28575">
              <a:solidFill>
                <a:srgbClr val="FFA40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32" idx="6"/>
              <a:endCxn id="40" idx="2"/>
            </p:cNvCxnSpPr>
            <p:nvPr/>
          </p:nvCxnSpPr>
          <p:spPr>
            <a:xfrm>
              <a:off x="3412629" y="2906453"/>
              <a:ext cx="262806" cy="0"/>
            </a:xfrm>
            <a:prstGeom prst="straightConnector1">
              <a:avLst/>
            </a:prstGeom>
            <a:ln w="28575">
              <a:solidFill>
                <a:srgbClr val="FFA40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" idx="3"/>
              <a:endCxn id="32" idx="7"/>
            </p:cNvCxnSpPr>
            <p:nvPr/>
          </p:nvCxnSpPr>
          <p:spPr>
            <a:xfrm flipH="1">
              <a:off x="3332514" y="2287515"/>
              <a:ext cx="452351" cy="433720"/>
            </a:xfrm>
            <a:prstGeom prst="straightConnector1">
              <a:avLst/>
            </a:prstGeom>
            <a:ln w="28575">
              <a:solidFill>
                <a:srgbClr val="FFA40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4451762" y="2323708"/>
              <a:ext cx="418200" cy="398477"/>
            </a:xfrm>
            <a:prstGeom prst="ellipse">
              <a:avLst/>
            </a:prstGeom>
            <a:noFill/>
            <a:ln w="28575">
              <a:solidFill>
                <a:srgbClr val="FFA40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 flipV="1">
            <a:off x="2384753" y="2421385"/>
            <a:ext cx="900209" cy="97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24" y="1379130"/>
            <a:ext cx="1350527" cy="20147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1. </a:t>
            </a:r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81" y="3699525"/>
            <a:ext cx="852130" cy="85213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 3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69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State Machine Learning</a:t>
            </a:r>
          </a:p>
          <a:p>
            <a:r>
              <a:rPr lang="nl-NL" sz="1600" dirty="0"/>
              <a:t>Mobile State Machine </a:t>
            </a:r>
            <a:r>
              <a:rPr lang="nl-NL" sz="1600" dirty="0" smtClean="0"/>
              <a:t>Learning</a:t>
            </a:r>
          </a:p>
          <a:p>
            <a:r>
              <a:rPr lang="en-US" sz="1600" dirty="0" smtClean="0"/>
              <a:t>Vulnerability Detection</a:t>
            </a:r>
          </a:p>
          <a:p>
            <a:r>
              <a:rPr lang="en-US" sz="1600" dirty="0" smtClean="0"/>
              <a:t>Results</a:t>
            </a:r>
          </a:p>
          <a:p>
            <a:r>
              <a:rPr lang="en-US" sz="1600" dirty="0" smtClean="0"/>
              <a:t>Conclusion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1. Introduction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814149" y="562117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 4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Definition of a State Machine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2025" y="1357052"/>
            <a:ext cx="4086225" cy="2867025"/>
            <a:chOff x="962025" y="1357052"/>
            <a:chExt cx="4086225" cy="2867025"/>
          </a:xfrm>
        </p:grpSpPr>
        <p:grpSp>
          <p:nvGrpSpPr>
            <p:cNvPr id="13" name="Group 12"/>
            <p:cNvGrpSpPr/>
            <p:nvPr/>
          </p:nvGrpSpPr>
          <p:grpSpPr>
            <a:xfrm>
              <a:off x="962025" y="1357052"/>
              <a:ext cx="4086225" cy="2867025"/>
              <a:chOff x="962025" y="1357052"/>
              <a:chExt cx="4086225" cy="2867025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962025" y="1357052"/>
                <a:ext cx="4086225" cy="286702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V="1">
                <a:off x="981073" y="1685926"/>
                <a:ext cx="4040983" cy="95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295400" y="1357052"/>
                    <a:ext cx="335387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Example State Machine </a:t>
                    </a:r>
                    <a14:m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a14:m>
                    <a:endParaRPr lang="nl-NL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5400" y="1357052"/>
                    <a:ext cx="3353874" cy="33855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5455" b="-23636"/>
                    </a:stretch>
                  </a:blipFill>
                </p:spPr>
                <p:txBody>
                  <a:bodyPr/>
                  <a:lstStyle/>
                  <a:p>
                    <a:r>
                      <a:rPr lang="nl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6090" y="1750379"/>
              <a:ext cx="3672494" cy="229774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25691" y="1710347"/>
                <a:ext cx="316531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States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nl-NL" b="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>
                        <a:latin typeface="Cambria Math" panose="02040503050406030204" pitchFamily="18" charset="0"/>
                      </a:rPr>
                      <m:t>Start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nl-NL" b="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Transitions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nl-NL" b="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nl-NL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>
                        <a:latin typeface="Cambria Math" panose="02040503050406030204" pitchFamily="18" charset="0"/>
                      </a:rPr>
                      <m:t>Alphabet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nl-NL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Accepting</m:t>
                    </m:r>
                    <m:r>
                      <a:rPr lang="nl-NL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l-NL" b="0" i="0" smtClean="0">
                        <a:latin typeface="Cambria Math" panose="02040503050406030204" pitchFamily="18" charset="0"/>
                      </a:rPr>
                      <m:t>states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691" y="1710347"/>
                <a:ext cx="3165317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1154" t="-529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6010123"/>
                  </p:ext>
                </p:extLst>
              </p:nvPr>
            </p:nvGraphicFramePr>
            <p:xfrm>
              <a:off x="7380134" y="2331179"/>
              <a:ext cx="809625" cy="8534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69875"/>
                    <a:gridCol w="269875"/>
                    <a:gridCol w="269875"/>
                  </a:tblGrid>
                  <a:tr h="188354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1883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1883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1883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nl-NL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6010123"/>
                  </p:ext>
                </p:extLst>
              </p:nvPr>
            </p:nvGraphicFramePr>
            <p:xfrm>
              <a:off x="7380134" y="2331179"/>
              <a:ext cx="809625" cy="853440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69875"/>
                    <a:gridCol w="269875"/>
                    <a:gridCol w="269875"/>
                  </a:tblGrid>
                  <a:tr h="213360">
                    <a:tc>
                      <a:txBody>
                        <a:bodyPr/>
                        <a:lstStyle/>
                        <a:p>
                          <a:endParaRPr lang="nl-NL" sz="1400" dirty="0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2273" r="-104545" b="-3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97778" r="-2222" b="-328571"/>
                          </a:stretch>
                        </a:blipFill>
                      </a:tcPr>
                    </a:tc>
                  </a:tr>
                  <a:tr h="213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t="-97222" r="-200000" b="-2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2273" t="-97222" r="-104545" b="-2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97778" t="-97222" r="-2222" b="-219444"/>
                          </a:stretch>
                        </a:blipFill>
                      </a:tcPr>
                    </a:tc>
                  </a:tr>
                  <a:tr h="213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t="-202857" r="-200000" b="-1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2273" t="-202857" r="-104545" b="-1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97778" t="-202857" r="-2222" b="-125714"/>
                          </a:stretch>
                        </a:blipFill>
                      </a:tcPr>
                    </a:tc>
                  </a:tr>
                  <a:tr h="213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t="-302857" r="-200000" b="-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02273" t="-302857" r="-104545" b="-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97778" t="-302857" r="-2222" b="-2571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extBox 10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2. State Machine Learning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 5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MAT Framework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40176" y="1077046"/>
            <a:ext cx="6709906" cy="49765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Minimally Adequate Teacher 	</a:t>
            </a:r>
            <a:r>
              <a:rPr lang="en-US" sz="2200" i="1" dirty="0" smtClean="0"/>
              <a:t>(Angluin, 1988)</a:t>
            </a:r>
            <a:endParaRPr lang="en-US" sz="2200" i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984145" y="1607095"/>
            <a:ext cx="895157" cy="1200692"/>
            <a:chOff x="4984145" y="1359698"/>
            <a:chExt cx="1046266" cy="1448089"/>
          </a:xfrm>
        </p:grpSpPr>
        <p:sp>
          <p:nvSpPr>
            <p:cNvPr id="41" name="Rounded Rectangle 40"/>
            <p:cNvSpPr/>
            <p:nvPr/>
          </p:nvSpPr>
          <p:spPr>
            <a:xfrm>
              <a:off x="4984145" y="1399691"/>
              <a:ext cx="983583" cy="140809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4988730" y="1607095"/>
              <a:ext cx="972692" cy="4678"/>
            </a:xfrm>
            <a:prstGeom prst="lin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055180" y="1359698"/>
              <a:ext cx="975231" cy="315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Teacher</a:t>
              </a:r>
              <a:endParaRPr lang="nl-NL" sz="15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5" r="11313"/>
            <a:stretch/>
          </p:blipFill>
          <p:spPr>
            <a:xfrm>
              <a:off x="5094942" y="1655598"/>
              <a:ext cx="784360" cy="106589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306871" y="4718050"/>
            <a:ext cx="57791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FangSong" panose="02010609060101010101" pitchFamily="49" charset="-122"/>
                <a:ea typeface="FangSong" panose="02010609060101010101" pitchFamily="49" charset="-122"/>
              </a:rPr>
              <a:t>Angluin, Dana. </a:t>
            </a:r>
            <a:r>
              <a:rPr lang="en-US" sz="1050" dirty="0" smtClean="0">
                <a:latin typeface="FangSong" panose="02010609060101010101" pitchFamily="49" charset="-122"/>
                <a:ea typeface="FangSong" panose="02010609060101010101" pitchFamily="49" charset="-122"/>
              </a:rPr>
              <a:t>"Queries and </a:t>
            </a:r>
            <a:r>
              <a:rPr lang="en-US" sz="1050" dirty="0">
                <a:latin typeface="FangSong" panose="02010609060101010101" pitchFamily="49" charset="-122"/>
                <a:ea typeface="FangSong" panose="02010609060101010101" pitchFamily="49" charset="-122"/>
              </a:rPr>
              <a:t>concept </a:t>
            </a:r>
            <a:r>
              <a:rPr lang="en-US" sz="1050" dirty="0" smtClean="0">
                <a:latin typeface="FangSong" panose="02010609060101010101" pitchFamily="49" charset="-122"/>
                <a:ea typeface="FangSong" panose="02010609060101010101" pitchFamily="49" charset="-122"/>
              </a:rPr>
              <a:t>learning" </a:t>
            </a:r>
            <a:r>
              <a:rPr lang="en-US" sz="1050" dirty="0">
                <a:latin typeface="FangSong" panose="02010609060101010101" pitchFamily="49" charset="-122"/>
                <a:ea typeface="FangSong" panose="02010609060101010101" pitchFamily="49" charset="-122"/>
              </a:rPr>
              <a:t> </a:t>
            </a:r>
            <a:r>
              <a:rPr lang="en-US" sz="1050" i="1" dirty="0">
                <a:latin typeface="FangSong" panose="02010609060101010101" pitchFamily="49" charset="-122"/>
                <a:ea typeface="FangSong" panose="02010609060101010101" pitchFamily="49" charset="-122"/>
              </a:rPr>
              <a:t>Machine learning</a:t>
            </a:r>
            <a:r>
              <a:rPr lang="en-US" sz="1050" dirty="0">
                <a:latin typeface="FangSong" panose="02010609060101010101" pitchFamily="49" charset="-122"/>
                <a:ea typeface="FangSong" panose="02010609060101010101" pitchFamily="49" charset="-122"/>
              </a:rPr>
              <a:t> 2.4 (1988): 319-342.</a:t>
            </a:r>
          </a:p>
        </p:txBody>
      </p:sp>
      <p:sp>
        <p:nvSpPr>
          <p:cNvPr id="20" name="Freeform 19"/>
          <p:cNvSpPr/>
          <p:nvPr/>
        </p:nvSpPr>
        <p:spPr>
          <a:xfrm rot="17196627" flipH="1">
            <a:off x="676982" y="3041242"/>
            <a:ext cx="933470" cy="120764"/>
          </a:xfrm>
          <a:custGeom>
            <a:avLst/>
            <a:gdLst>
              <a:gd name="connsiteX0" fmla="*/ 0 w 1670050"/>
              <a:gd name="connsiteY0" fmla="*/ 6350 h 6350"/>
              <a:gd name="connsiteX1" fmla="*/ 1670050 w 1670050"/>
              <a:gd name="connsiteY1" fmla="*/ 0 h 6350"/>
              <a:gd name="connsiteX0" fmla="*/ 0 w 4905"/>
              <a:gd name="connsiteY0" fmla="*/ 440000 h 440000"/>
              <a:gd name="connsiteX1" fmla="*/ 4905 w 4905"/>
              <a:gd name="connsiteY1" fmla="*/ 0 h 440000"/>
              <a:gd name="connsiteX0" fmla="*/ 0 w 10000"/>
              <a:gd name="connsiteY0" fmla="*/ 12819 h 12819"/>
              <a:gd name="connsiteX1" fmla="*/ 10000 w 10000"/>
              <a:gd name="connsiteY1" fmla="*/ 2819 h 12819"/>
              <a:gd name="connsiteX0" fmla="*/ 0 w 20930"/>
              <a:gd name="connsiteY0" fmla="*/ 4210 h 5346"/>
              <a:gd name="connsiteX1" fmla="*/ 20930 w 20930"/>
              <a:gd name="connsiteY1" fmla="*/ 5346 h 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30" h="5346">
                <a:moveTo>
                  <a:pt x="0" y="4210"/>
                </a:moveTo>
                <a:cubicBezTo>
                  <a:pt x="3333" y="877"/>
                  <a:pt x="11628" y="-3821"/>
                  <a:pt x="20930" y="5346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358539" y="1805388"/>
            <a:ext cx="2556234" cy="375376"/>
            <a:chOff x="2358539" y="1805388"/>
            <a:chExt cx="2556234" cy="375376"/>
          </a:xfrm>
        </p:grpSpPr>
        <p:sp>
          <p:nvSpPr>
            <p:cNvPr id="18" name="Freeform 17"/>
            <p:cNvSpPr/>
            <p:nvPr/>
          </p:nvSpPr>
          <p:spPr>
            <a:xfrm>
              <a:off x="2358539" y="2057955"/>
              <a:ext cx="2556234" cy="122809"/>
            </a:xfrm>
            <a:custGeom>
              <a:avLst/>
              <a:gdLst>
                <a:gd name="connsiteX0" fmla="*/ 0 w 1670050"/>
                <a:gd name="connsiteY0" fmla="*/ 6350 h 6350"/>
                <a:gd name="connsiteX1" fmla="*/ 1670050 w 1670050"/>
                <a:gd name="connsiteY1" fmla="*/ 0 h 6350"/>
                <a:gd name="connsiteX0" fmla="*/ 0 w 4905"/>
                <a:gd name="connsiteY0" fmla="*/ 440000 h 440000"/>
                <a:gd name="connsiteX1" fmla="*/ 4905 w 4905"/>
                <a:gd name="connsiteY1" fmla="*/ 0 h 440000"/>
                <a:gd name="connsiteX0" fmla="*/ 0 w 10000"/>
                <a:gd name="connsiteY0" fmla="*/ 12819 h 12819"/>
                <a:gd name="connsiteX1" fmla="*/ 10000 w 10000"/>
                <a:gd name="connsiteY1" fmla="*/ 2819 h 12819"/>
                <a:gd name="connsiteX0" fmla="*/ 0 w 20930"/>
                <a:gd name="connsiteY0" fmla="*/ 4210 h 5346"/>
                <a:gd name="connsiteX1" fmla="*/ 20930 w 20930"/>
                <a:gd name="connsiteY1" fmla="*/ 5346 h 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30" h="5346">
                  <a:moveTo>
                    <a:pt x="0" y="4210"/>
                  </a:moveTo>
                  <a:cubicBezTo>
                    <a:pt x="3333" y="877"/>
                    <a:pt x="11628" y="-3821"/>
                    <a:pt x="20930" y="5346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16036" y="1805388"/>
              <a:ext cx="194932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l-NL" sz="1100" dirty="0" err="1" smtClean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Membership</a:t>
              </a:r>
              <a:r>
                <a:rPr lang="nl-NL" sz="1100" dirty="0" smtClean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 Query(input)</a:t>
              </a:r>
              <a:endParaRPr lang="en-US" sz="11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14491" y="3530083"/>
            <a:ext cx="3716129" cy="843399"/>
            <a:chOff x="2514491" y="3530083"/>
            <a:chExt cx="3716129" cy="843399"/>
          </a:xfrm>
        </p:grpSpPr>
        <p:sp>
          <p:nvSpPr>
            <p:cNvPr id="21" name="Freeform 20"/>
            <p:cNvSpPr/>
            <p:nvPr/>
          </p:nvSpPr>
          <p:spPr>
            <a:xfrm rot="9271507" flipH="1">
              <a:off x="2514491" y="3530083"/>
              <a:ext cx="3022739" cy="394269"/>
            </a:xfrm>
            <a:custGeom>
              <a:avLst/>
              <a:gdLst>
                <a:gd name="connsiteX0" fmla="*/ 0 w 1670050"/>
                <a:gd name="connsiteY0" fmla="*/ 6350 h 6350"/>
                <a:gd name="connsiteX1" fmla="*/ 1670050 w 1670050"/>
                <a:gd name="connsiteY1" fmla="*/ 0 h 6350"/>
                <a:gd name="connsiteX0" fmla="*/ 0 w 4905"/>
                <a:gd name="connsiteY0" fmla="*/ 440000 h 440000"/>
                <a:gd name="connsiteX1" fmla="*/ 4905 w 4905"/>
                <a:gd name="connsiteY1" fmla="*/ 0 h 440000"/>
                <a:gd name="connsiteX0" fmla="*/ 0 w 10000"/>
                <a:gd name="connsiteY0" fmla="*/ 12819 h 12819"/>
                <a:gd name="connsiteX1" fmla="*/ 10000 w 10000"/>
                <a:gd name="connsiteY1" fmla="*/ 2819 h 12819"/>
                <a:gd name="connsiteX0" fmla="*/ 0 w 20930"/>
                <a:gd name="connsiteY0" fmla="*/ 4210 h 5346"/>
                <a:gd name="connsiteX1" fmla="*/ 20930 w 20930"/>
                <a:gd name="connsiteY1" fmla="*/ 5346 h 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30" h="5346">
                  <a:moveTo>
                    <a:pt x="0" y="4210"/>
                  </a:moveTo>
                  <a:cubicBezTo>
                    <a:pt x="3333" y="877"/>
                    <a:pt x="11628" y="-3821"/>
                    <a:pt x="20930" y="5346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50692" y="3942595"/>
              <a:ext cx="227992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l-NL" sz="1100" dirty="0" smtClean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Equivalence </a:t>
              </a:r>
            </a:p>
            <a:p>
              <a:r>
                <a:rPr lang="nl-NL" sz="1100" dirty="0" smtClean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Query</a:t>
              </a:r>
              <a:endParaRPr lang="en-US" sz="11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>
            <a:off x="5919558" y="2086918"/>
            <a:ext cx="1451700" cy="45719"/>
          </a:xfrm>
          <a:custGeom>
            <a:avLst/>
            <a:gdLst>
              <a:gd name="connsiteX0" fmla="*/ 0 w 1670050"/>
              <a:gd name="connsiteY0" fmla="*/ 6350 h 6350"/>
              <a:gd name="connsiteX1" fmla="*/ 1670050 w 1670050"/>
              <a:gd name="connsiteY1" fmla="*/ 0 h 6350"/>
              <a:gd name="connsiteX0" fmla="*/ 0 w 4905"/>
              <a:gd name="connsiteY0" fmla="*/ 440000 h 440000"/>
              <a:gd name="connsiteX1" fmla="*/ 4905 w 4905"/>
              <a:gd name="connsiteY1" fmla="*/ 0 h 440000"/>
              <a:gd name="connsiteX0" fmla="*/ 0 w 10000"/>
              <a:gd name="connsiteY0" fmla="*/ 12819 h 12819"/>
              <a:gd name="connsiteX1" fmla="*/ 10000 w 10000"/>
              <a:gd name="connsiteY1" fmla="*/ 2819 h 12819"/>
              <a:gd name="connsiteX0" fmla="*/ 0 w 20930"/>
              <a:gd name="connsiteY0" fmla="*/ 4210 h 5346"/>
              <a:gd name="connsiteX1" fmla="*/ 20930 w 20930"/>
              <a:gd name="connsiteY1" fmla="*/ 5346 h 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30" h="5346">
                <a:moveTo>
                  <a:pt x="0" y="4210"/>
                </a:moveTo>
                <a:cubicBezTo>
                  <a:pt x="3333" y="877"/>
                  <a:pt x="11628" y="-3821"/>
                  <a:pt x="20930" y="5346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962960" y="1798869"/>
            <a:ext cx="157349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simulation(input</a:t>
            </a:r>
            <a:r>
              <a:rPr lang="nl-NL" sz="1100" dirty="0" smtClean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)</a:t>
            </a:r>
            <a:endParaRPr lang="en-US" sz="11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26503" y="2345480"/>
            <a:ext cx="1464208" cy="313718"/>
            <a:chOff x="5926503" y="2345480"/>
            <a:chExt cx="1464208" cy="313718"/>
          </a:xfrm>
        </p:grpSpPr>
        <p:sp>
          <p:nvSpPr>
            <p:cNvPr id="26" name="Freeform 25"/>
            <p:cNvSpPr/>
            <p:nvPr/>
          </p:nvSpPr>
          <p:spPr>
            <a:xfrm rot="10800000">
              <a:off x="5926503" y="2345480"/>
              <a:ext cx="1464208" cy="46135"/>
            </a:xfrm>
            <a:custGeom>
              <a:avLst/>
              <a:gdLst>
                <a:gd name="connsiteX0" fmla="*/ 0 w 1670050"/>
                <a:gd name="connsiteY0" fmla="*/ 6350 h 6350"/>
                <a:gd name="connsiteX1" fmla="*/ 1670050 w 1670050"/>
                <a:gd name="connsiteY1" fmla="*/ 0 h 6350"/>
                <a:gd name="connsiteX0" fmla="*/ 0 w 4905"/>
                <a:gd name="connsiteY0" fmla="*/ 440000 h 440000"/>
                <a:gd name="connsiteX1" fmla="*/ 4905 w 4905"/>
                <a:gd name="connsiteY1" fmla="*/ 0 h 440000"/>
                <a:gd name="connsiteX0" fmla="*/ 0 w 10000"/>
                <a:gd name="connsiteY0" fmla="*/ 12819 h 12819"/>
                <a:gd name="connsiteX1" fmla="*/ 10000 w 10000"/>
                <a:gd name="connsiteY1" fmla="*/ 2819 h 12819"/>
                <a:gd name="connsiteX0" fmla="*/ 0 w 20930"/>
                <a:gd name="connsiteY0" fmla="*/ 4210 h 5346"/>
                <a:gd name="connsiteX1" fmla="*/ 20930 w 20930"/>
                <a:gd name="connsiteY1" fmla="*/ 5346 h 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30" h="5346">
                  <a:moveTo>
                    <a:pt x="0" y="4210"/>
                  </a:moveTo>
                  <a:cubicBezTo>
                    <a:pt x="3333" y="877"/>
                    <a:pt x="11628" y="-3821"/>
                    <a:pt x="20930" y="5346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19005" y="2397588"/>
              <a:ext cx="65218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l-NL" sz="1100" dirty="0" smtClean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output</a:t>
              </a:r>
              <a:endParaRPr lang="en-US" sz="11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22441" y="2345479"/>
            <a:ext cx="2576730" cy="321912"/>
            <a:chOff x="2322441" y="2345479"/>
            <a:chExt cx="2576730" cy="321912"/>
          </a:xfrm>
        </p:grpSpPr>
        <p:sp>
          <p:nvSpPr>
            <p:cNvPr id="19" name="Freeform 18"/>
            <p:cNvSpPr/>
            <p:nvPr/>
          </p:nvSpPr>
          <p:spPr>
            <a:xfrm flipH="1" flipV="1">
              <a:off x="2322441" y="2345479"/>
              <a:ext cx="2576730" cy="102121"/>
            </a:xfrm>
            <a:custGeom>
              <a:avLst/>
              <a:gdLst>
                <a:gd name="connsiteX0" fmla="*/ 0 w 1670050"/>
                <a:gd name="connsiteY0" fmla="*/ 6350 h 6350"/>
                <a:gd name="connsiteX1" fmla="*/ 1670050 w 1670050"/>
                <a:gd name="connsiteY1" fmla="*/ 0 h 6350"/>
                <a:gd name="connsiteX0" fmla="*/ 0 w 4905"/>
                <a:gd name="connsiteY0" fmla="*/ 440000 h 440000"/>
                <a:gd name="connsiteX1" fmla="*/ 4905 w 4905"/>
                <a:gd name="connsiteY1" fmla="*/ 0 h 440000"/>
                <a:gd name="connsiteX0" fmla="*/ 0 w 10000"/>
                <a:gd name="connsiteY0" fmla="*/ 12819 h 12819"/>
                <a:gd name="connsiteX1" fmla="*/ 10000 w 10000"/>
                <a:gd name="connsiteY1" fmla="*/ 2819 h 12819"/>
                <a:gd name="connsiteX0" fmla="*/ 0 w 20930"/>
                <a:gd name="connsiteY0" fmla="*/ 4210 h 5346"/>
                <a:gd name="connsiteX1" fmla="*/ 20930 w 20930"/>
                <a:gd name="connsiteY1" fmla="*/ 5346 h 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30" h="5346">
                  <a:moveTo>
                    <a:pt x="0" y="4210"/>
                  </a:moveTo>
                  <a:cubicBezTo>
                    <a:pt x="3333" y="877"/>
                    <a:pt x="11628" y="-3821"/>
                    <a:pt x="20930" y="5346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45258" y="2405781"/>
              <a:ext cx="69854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l-NL" sz="1100" dirty="0" smtClean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output</a:t>
              </a:r>
              <a:endParaRPr lang="en-US" sz="11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382211" y="2696266"/>
            <a:ext cx="2518548" cy="751392"/>
            <a:chOff x="2382211" y="2696266"/>
            <a:chExt cx="2518548" cy="751392"/>
          </a:xfrm>
        </p:grpSpPr>
        <p:sp>
          <p:nvSpPr>
            <p:cNvPr id="22" name="Freeform 21"/>
            <p:cNvSpPr/>
            <p:nvPr/>
          </p:nvSpPr>
          <p:spPr>
            <a:xfrm rot="21423439" flipH="1" flipV="1">
              <a:off x="2382211" y="2696266"/>
              <a:ext cx="2518548" cy="349499"/>
            </a:xfrm>
            <a:custGeom>
              <a:avLst/>
              <a:gdLst>
                <a:gd name="connsiteX0" fmla="*/ 0 w 1670050"/>
                <a:gd name="connsiteY0" fmla="*/ 6350 h 6350"/>
                <a:gd name="connsiteX1" fmla="*/ 1670050 w 1670050"/>
                <a:gd name="connsiteY1" fmla="*/ 0 h 6350"/>
                <a:gd name="connsiteX0" fmla="*/ 0 w 4905"/>
                <a:gd name="connsiteY0" fmla="*/ 440000 h 440000"/>
                <a:gd name="connsiteX1" fmla="*/ 4905 w 4905"/>
                <a:gd name="connsiteY1" fmla="*/ 0 h 440000"/>
                <a:gd name="connsiteX0" fmla="*/ 0 w 10000"/>
                <a:gd name="connsiteY0" fmla="*/ 12819 h 12819"/>
                <a:gd name="connsiteX1" fmla="*/ 10000 w 10000"/>
                <a:gd name="connsiteY1" fmla="*/ 2819 h 12819"/>
                <a:gd name="connsiteX0" fmla="*/ 0 w 20930"/>
                <a:gd name="connsiteY0" fmla="*/ 4210 h 5346"/>
                <a:gd name="connsiteX1" fmla="*/ 20930 w 20930"/>
                <a:gd name="connsiteY1" fmla="*/ 5346 h 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30" h="5346">
                  <a:moveTo>
                    <a:pt x="0" y="4210"/>
                  </a:moveTo>
                  <a:cubicBezTo>
                    <a:pt x="3333" y="877"/>
                    <a:pt x="11628" y="-3821"/>
                    <a:pt x="20930" y="5346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4012" y="3016771"/>
              <a:ext cx="160351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Yes: </a:t>
              </a:r>
              <a:r>
                <a:rPr lang="en-US" sz="1100" u="sng" dirty="0" smtClean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done</a:t>
              </a:r>
            </a:p>
            <a:p>
              <a:r>
                <a:rPr lang="en-US" sz="1100" dirty="0" smtClean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No: Counterexample</a:t>
              </a:r>
              <a:endParaRPr lang="en-US" sz="1100" dirty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820277" y="3096027"/>
            <a:ext cx="298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Membership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Equivalence Queries </a:t>
            </a:r>
            <a:endParaRPr lang="en-US" sz="1600" dirty="0"/>
          </a:p>
        </p:txBody>
      </p:sp>
      <p:grpSp>
        <p:nvGrpSpPr>
          <p:cNvPr id="9" name="Group 8"/>
          <p:cNvGrpSpPr/>
          <p:nvPr/>
        </p:nvGrpSpPr>
        <p:grpSpPr>
          <a:xfrm>
            <a:off x="1388632" y="1583565"/>
            <a:ext cx="843301" cy="1224222"/>
            <a:chOff x="1250412" y="1530249"/>
            <a:chExt cx="1051654" cy="1403175"/>
          </a:xfrm>
        </p:grpSpPr>
        <p:grpSp>
          <p:nvGrpSpPr>
            <p:cNvPr id="28" name="Group 27"/>
            <p:cNvGrpSpPr/>
            <p:nvPr/>
          </p:nvGrpSpPr>
          <p:grpSpPr>
            <a:xfrm>
              <a:off x="1250412" y="1530249"/>
              <a:ext cx="1051654" cy="1403175"/>
              <a:chOff x="962025" y="1261741"/>
              <a:chExt cx="4107103" cy="2962336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962025" y="1357052"/>
                <a:ext cx="4086225" cy="2867025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 flipV="1">
                <a:off x="981074" y="1779348"/>
                <a:ext cx="4040982" cy="9524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1459158" y="1261741"/>
                <a:ext cx="3609970" cy="633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smtClean="0">
                    <a:solidFill>
                      <a:schemeClr val="bg1"/>
                    </a:solidFill>
                  </a:rPr>
                  <a:t>Learner</a:t>
                </a:r>
                <a:endParaRPr lang="nl-NL" sz="15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9" r="5229"/>
            <a:stretch/>
          </p:blipFill>
          <p:spPr>
            <a:xfrm flipH="1">
              <a:off x="1335474" y="1817113"/>
              <a:ext cx="786874" cy="1062033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1044123" y="3201536"/>
            <a:ext cx="1545126" cy="1338705"/>
            <a:chOff x="215834" y="3348174"/>
            <a:chExt cx="2220579" cy="1757958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34" y="3348174"/>
              <a:ext cx="2220579" cy="1757958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684094" y="3726473"/>
              <a:ext cx="1334733" cy="954506"/>
              <a:chOff x="2865569" y="1394316"/>
              <a:chExt cx="2085701" cy="1774074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3704750" y="1840360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49" name="Straight Arrow Connector 48"/>
              <p:cNvCxnSpPr/>
              <p:nvPr/>
            </p:nvCxnSpPr>
            <p:spPr>
              <a:xfrm>
                <a:off x="3979014" y="1394316"/>
                <a:ext cx="0" cy="439321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4390550" y="2261010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404210" y="1470435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52" name="Straight Arrow Connector 51"/>
              <p:cNvCxnSpPr>
                <a:stCxn id="48" idx="7"/>
                <a:endCxn id="51" idx="2"/>
              </p:cNvCxnSpPr>
              <p:nvPr/>
            </p:nvCxnSpPr>
            <p:spPr>
              <a:xfrm flipV="1">
                <a:off x="4171695" y="1732373"/>
                <a:ext cx="232515" cy="184707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8" idx="5"/>
              </p:cNvCxnSpPr>
              <p:nvPr/>
            </p:nvCxnSpPr>
            <p:spPr>
              <a:xfrm>
                <a:off x="4171695" y="2287515"/>
                <a:ext cx="232515" cy="13387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3675435" y="2644515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55" name="Straight Arrow Connector 54"/>
              <p:cNvCxnSpPr>
                <a:stCxn id="48" idx="4"/>
                <a:endCxn id="54" idx="0"/>
              </p:cNvCxnSpPr>
              <p:nvPr/>
            </p:nvCxnSpPr>
            <p:spPr>
              <a:xfrm flipH="1">
                <a:off x="3948965" y="2364235"/>
                <a:ext cx="29315" cy="28028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>
                <a:stCxn id="54" idx="6"/>
                <a:endCxn id="50" idx="3"/>
              </p:cNvCxnSpPr>
              <p:nvPr/>
            </p:nvCxnSpPr>
            <p:spPr>
              <a:xfrm flipV="1">
                <a:off x="4222495" y="2708165"/>
                <a:ext cx="248170" cy="198288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50" idx="3"/>
                <a:endCxn id="54" idx="6"/>
              </p:cNvCxnSpPr>
              <p:nvPr/>
            </p:nvCxnSpPr>
            <p:spPr>
              <a:xfrm flipH="1">
                <a:off x="4222495" y="2708165"/>
                <a:ext cx="248170" cy="198288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3769370" y="1904286"/>
                <a:ext cx="418200" cy="398477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865569" y="2644515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60" name="Straight Arrow Connector 59"/>
              <p:cNvCxnSpPr>
                <a:stCxn id="59" idx="6"/>
                <a:endCxn id="54" idx="2"/>
              </p:cNvCxnSpPr>
              <p:nvPr/>
            </p:nvCxnSpPr>
            <p:spPr>
              <a:xfrm>
                <a:off x="3412629" y="2906453"/>
                <a:ext cx="262806" cy="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8" idx="3"/>
                <a:endCxn id="59" idx="7"/>
              </p:cNvCxnSpPr>
              <p:nvPr/>
            </p:nvCxnSpPr>
            <p:spPr>
              <a:xfrm flipH="1">
                <a:off x="3332514" y="2287515"/>
                <a:ext cx="452351" cy="43372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4451762" y="2323708"/>
                <a:ext cx="418200" cy="398477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63" name="TextBox 62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2. State Machine Learning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555909" y="1630658"/>
            <a:ext cx="1011121" cy="900616"/>
            <a:chOff x="7555909" y="1630658"/>
            <a:chExt cx="1011121" cy="9006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909" y="1630658"/>
              <a:ext cx="1011121" cy="900616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7855323" y="1734403"/>
              <a:ext cx="6727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l-NL" dirty="0" smtClean="0">
                  <a:latin typeface="Consolas" panose="020B0609020204030204" pitchFamily="49" charset="0"/>
                  <a:ea typeface="FangSong" panose="02010609060101010101" pitchFamily="49" charset="-122"/>
                  <a:cs typeface="Consolas" panose="020B0609020204030204" pitchFamily="49" charset="0"/>
                </a:rPr>
                <a:t>SUT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 6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1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1448789" y="3169760"/>
            <a:ext cx="696225" cy="211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442515" y="2853792"/>
            <a:ext cx="696225" cy="211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42326" y="2573973"/>
            <a:ext cx="696225" cy="2117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with L*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436317" y="1020032"/>
            <a:ext cx="2377409" cy="2167236"/>
            <a:chOff x="6349421" y="2965363"/>
            <a:chExt cx="2377409" cy="2167236"/>
          </a:xfrm>
        </p:grpSpPr>
        <p:grpSp>
          <p:nvGrpSpPr>
            <p:cNvPr id="73" name="Group 72"/>
            <p:cNvGrpSpPr/>
            <p:nvPr/>
          </p:nvGrpSpPr>
          <p:grpSpPr>
            <a:xfrm>
              <a:off x="6349421" y="2965363"/>
              <a:ext cx="2377409" cy="2167236"/>
              <a:chOff x="962025" y="1352492"/>
              <a:chExt cx="4086224" cy="2871585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962025" y="1357052"/>
                <a:ext cx="4086224" cy="286702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V="1">
                <a:off x="981072" y="1754734"/>
                <a:ext cx="4040982" cy="95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311152" y="1352492"/>
                    <a:ext cx="3353872" cy="4078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bg1"/>
                        </a:solidFill>
                      </a:rPr>
                      <a:t>I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mplementation</m:t>
                        </m:r>
                        <m: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a14:m>
                    <a:endParaRPr lang="nl-NL" sz="1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1152" y="1352492"/>
                    <a:ext cx="3353872" cy="40780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nl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6927" y="3437575"/>
              <a:ext cx="2300504" cy="1410992"/>
            </a:xfrm>
            <a:prstGeom prst="rect">
              <a:avLst/>
            </a:prstGeom>
          </p:spPr>
        </p:pic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341352"/>
              </p:ext>
            </p:extLst>
          </p:nvPr>
        </p:nvGraphicFramePr>
        <p:xfrm>
          <a:off x="1428111" y="2227440"/>
          <a:ext cx="642501" cy="1195734"/>
        </p:xfrm>
        <a:graphic>
          <a:graphicData uri="http://schemas.openxmlformats.org/drawingml/2006/table">
            <a:tbl>
              <a:tblPr firstRow="1" bandRow="1"/>
              <a:tblGrid>
                <a:gridCol w="369451"/>
                <a:gridCol w="273050"/>
              </a:tblGrid>
              <a:tr h="302373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ε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Freeform 16"/>
          <p:cNvSpPr/>
          <p:nvPr/>
        </p:nvSpPr>
        <p:spPr>
          <a:xfrm rot="16200000" flipH="1">
            <a:off x="-15049" y="2170478"/>
            <a:ext cx="869550" cy="138736"/>
          </a:xfrm>
          <a:custGeom>
            <a:avLst/>
            <a:gdLst>
              <a:gd name="connsiteX0" fmla="*/ 0 w 1670050"/>
              <a:gd name="connsiteY0" fmla="*/ 6350 h 6350"/>
              <a:gd name="connsiteX1" fmla="*/ 1670050 w 1670050"/>
              <a:gd name="connsiteY1" fmla="*/ 0 h 6350"/>
              <a:gd name="connsiteX0" fmla="*/ 0 w 4905"/>
              <a:gd name="connsiteY0" fmla="*/ 440000 h 440000"/>
              <a:gd name="connsiteX1" fmla="*/ 4905 w 4905"/>
              <a:gd name="connsiteY1" fmla="*/ 0 h 440000"/>
              <a:gd name="connsiteX0" fmla="*/ 0 w 10000"/>
              <a:gd name="connsiteY0" fmla="*/ 12819 h 12819"/>
              <a:gd name="connsiteX1" fmla="*/ 10000 w 10000"/>
              <a:gd name="connsiteY1" fmla="*/ 2819 h 12819"/>
              <a:gd name="connsiteX0" fmla="*/ 0 w 20930"/>
              <a:gd name="connsiteY0" fmla="*/ 4210 h 5346"/>
              <a:gd name="connsiteX1" fmla="*/ 20930 w 20930"/>
              <a:gd name="connsiteY1" fmla="*/ 5346 h 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30" h="5346">
                <a:moveTo>
                  <a:pt x="0" y="4210"/>
                </a:moveTo>
                <a:cubicBezTo>
                  <a:pt x="3333" y="877"/>
                  <a:pt x="11628" y="-3821"/>
                  <a:pt x="20930" y="5346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6200000" flipH="1">
            <a:off x="-25165" y="3242401"/>
            <a:ext cx="830236" cy="198282"/>
          </a:xfrm>
          <a:custGeom>
            <a:avLst/>
            <a:gdLst>
              <a:gd name="connsiteX0" fmla="*/ 0 w 1670050"/>
              <a:gd name="connsiteY0" fmla="*/ 6350 h 6350"/>
              <a:gd name="connsiteX1" fmla="*/ 1670050 w 1670050"/>
              <a:gd name="connsiteY1" fmla="*/ 0 h 6350"/>
              <a:gd name="connsiteX0" fmla="*/ 0 w 4905"/>
              <a:gd name="connsiteY0" fmla="*/ 440000 h 440000"/>
              <a:gd name="connsiteX1" fmla="*/ 4905 w 4905"/>
              <a:gd name="connsiteY1" fmla="*/ 0 h 440000"/>
              <a:gd name="connsiteX0" fmla="*/ 0 w 10000"/>
              <a:gd name="connsiteY0" fmla="*/ 12819 h 12819"/>
              <a:gd name="connsiteX1" fmla="*/ 10000 w 10000"/>
              <a:gd name="connsiteY1" fmla="*/ 2819 h 12819"/>
              <a:gd name="connsiteX0" fmla="*/ 0 w 20930"/>
              <a:gd name="connsiteY0" fmla="*/ 4210 h 5346"/>
              <a:gd name="connsiteX1" fmla="*/ 20930 w 20930"/>
              <a:gd name="connsiteY1" fmla="*/ 5346 h 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30" h="5346">
                <a:moveTo>
                  <a:pt x="0" y="4210"/>
                </a:moveTo>
                <a:cubicBezTo>
                  <a:pt x="3333" y="877"/>
                  <a:pt x="11628" y="-3821"/>
                  <a:pt x="20930" y="5346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51787" y="2594504"/>
            <a:ext cx="116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err="1" smtClean="0"/>
              <a:t>Observation</a:t>
            </a:r>
            <a:endParaRPr lang="nl-NL" sz="1200" dirty="0" smtClean="0"/>
          </a:p>
          <a:p>
            <a:r>
              <a:rPr lang="nl-NL" sz="1200" dirty="0" smtClean="0"/>
              <a:t>Table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620327" y="3282241"/>
                <a:ext cx="2005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NL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nl-NL" b="0" i="0" smtClean="0">
                          <a:latin typeface="Cambria Math" panose="02040503050406030204" pitchFamily="18" charset="0"/>
                        </a:rPr>
                        <m:t>lphabet</m:t>
                      </m:r>
                      <m:r>
                        <a:rPr lang="nl-NL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nl-N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NL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327" y="3282241"/>
                <a:ext cx="200522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058894" y="4178226"/>
            <a:ext cx="42866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600" dirty="0" err="1" smtClean="0"/>
              <a:t>Rows</a:t>
            </a:r>
            <a:r>
              <a:rPr lang="nl-NL" sz="16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1600" dirty="0" smtClean="0"/>
              <a:t>Unique </a:t>
            </a:r>
            <a:r>
              <a:rPr lang="nl-NL" sz="1600" dirty="0" err="1" smtClean="0"/>
              <a:t>rows</a:t>
            </a:r>
            <a:r>
              <a:rPr lang="nl-NL" sz="1600" dirty="0" smtClean="0"/>
              <a:t>: </a:t>
            </a:r>
            <a:r>
              <a:rPr lang="nl-NL" sz="1600" dirty="0" err="1" smtClean="0"/>
              <a:t>identify</a:t>
            </a:r>
            <a:r>
              <a:rPr lang="nl-NL" sz="1600" dirty="0" smtClean="0"/>
              <a:t> </a:t>
            </a:r>
            <a:r>
              <a:rPr lang="nl-NL" sz="1600" dirty="0" err="1" smtClean="0"/>
              <a:t>states</a:t>
            </a:r>
            <a:endParaRPr lang="nl-NL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000300" y="1659147"/>
                <a:ext cx="5556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 =</a:t>
                </a:r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300" y="1659147"/>
                <a:ext cx="55562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r="-109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395033" y="1681291"/>
            <a:ext cx="1316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Prefixes (row)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91866" y="1946326"/>
            <a:ext cx="1681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/>
              <a:t>Suffixes (column)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65797"/>
              </p:ext>
            </p:extLst>
          </p:nvPr>
        </p:nvGraphicFramePr>
        <p:xfrm>
          <a:off x="1429230" y="2227440"/>
          <a:ext cx="642501" cy="1195734"/>
        </p:xfrm>
        <a:graphic>
          <a:graphicData uri="http://schemas.openxmlformats.org/drawingml/2006/table">
            <a:tbl>
              <a:tblPr firstRow="1" bandRow="1"/>
              <a:tblGrid>
                <a:gridCol w="369451"/>
                <a:gridCol w="273050"/>
              </a:tblGrid>
              <a:tr h="302373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endParaRPr lang="nl-NL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526571"/>
              </p:ext>
            </p:extLst>
          </p:nvPr>
        </p:nvGraphicFramePr>
        <p:xfrm>
          <a:off x="1429230" y="2228826"/>
          <a:ext cx="642501" cy="1791308"/>
        </p:xfrm>
        <a:graphic>
          <a:graphicData uri="http://schemas.openxmlformats.org/drawingml/2006/table">
            <a:tbl>
              <a:tblPr firstRow="1" bandRow="1"/>
              <a:tblGrid>
                <a:gridCol w="369451"/>
                <a:gridCol w="273050"/>
              </a:tblGrid>
              <a:tr h="302373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l-NL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endParaRPr lang="nl-NL" sz="12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r>
                        <a:rPr lang="nl-NL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97787">
                <a:tc>
                  <a:txBody>
                    <a:bodyPr/>
                    <a:lstStyle/>
                    <a:p>
                      <a:r>
                        <a:rPr lang="nl-NL" sz="12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bb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69" name="Group 68"/>
          <p:cNvGrpSpPr/>
          <p:nvPr/>
        </p:nvGrpSpPr>
        <p:grpSpPr>
          <a:xfrm>
            <a:off x="3072771" y="2354685"/>
            <a:ext cx="2377409" cy="1748621"/>
            <a:chOff x="962025" y="1241635"/>
            <a:chExt cx="4086224" cy="2982442"/>
          </a:xfrm>
        </p:grpSpPr>
        <p:sp>
          <p:nvSpPr>
            <p:cNvPr id="70" name="Rounded Rectangle 69"/>
            <p:cNvSpPr/>
            <p:nvPr/>
          </p:nvSpPr>
          <p:spPr>
            <a:xfrm>
              <a:off x="962025" y="1357052"/>
              <a:ext cx="4086224" cy="286702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V="1">
              <a:off x="981072" y="1754734"/>
              <a:ext cx="4040983" cy="95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337176" y="1241635"/>
                  <a:ext cx="3353872" cy="5118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solidFill>
                        <a:schemeClr val="bg1"/>
                      </a:solidFill>
                    </a:rPr>
                    <a:t>Hypothesis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nl-NL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nl-NL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1400" dirty="0" smtClean="0">
                      <a:solidFill>
                        <a:schemeClr val="bg1"/>
                      </a:solidFill>
                    </a:rPr>
                    <a:t> </a:t>
                  </a:r>
                  <a:endParaRPr lang="nl-NL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7176" y="1241635"/>
                  <a:ext cx="3353872" cy="5118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26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125" y="2844816"/>
            <a:ext cx="915289" cy="5570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095" y="2827460"/>
            <a:ext cx="1206418" cy="54915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7722" y="3342582"/>
            <a:ext cx="666800" cy="5710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3277" y="3302490"/>
            <a:ext cx="519451" cy="6558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974110" y="1930479"/>
                <a:ext cx="5556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 smtClean="0"/>
                  <a:t> =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10" y="1930479"/>
                <a:ext cx="555626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10000" r="-43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" r="39008" b="20069"/>
          <a:stretch/>
        </p:blipFill>
        <p:spPr>
          <a:xfrm>
            <a:off x="573948" y="2561269"/>
            <a:ext cx="655224" cy="515431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158638" y="3612662"/>
            <a:ext cx="1353203" cy="1080866"/>
            <a:chOff x="231797" y="3348174"/>
            <a:chExt cx="2220579" cy="1757958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97" y="3348174"/>
              <a:ext cx="2220579" cy="1757958"/>
            </a:xfrm>
            <a:prstGeom prst="rect">
              <a:avLst/>
            </a:prstGeom>
          </p:spPr>
        </p:pic>
        <p:grpSp>
          <p:nvGrpSpPr>
            <p:cNvPr id="79" name="Group 78"/>
            <p:cNvGrpSpPr/>
            <p:nvPr/>
          </p:nvGrpSpPr>
          <p:grpSpPr>
            <a:xfrm>
              <a:off x="684094" y="3726473"/>
              <a:ext cx="1334733" cy="954506"/>
              <a:chOff x="2865569" y="1394316"/>
              <a:chExt cx="2085701" cy="1774074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3704750" y="1840360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81" name="Straight Arrow Connector 80"/>
              <p:cNvCxnSpPr/>
              <p:nvPr/>
            </p:nvCxnSpPr>
            <p:spPr>
              <a:xfrm>
                <a:off x="3979014" y="1394316"/>
                <a:ext cx="0" cy="439321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/>
              <p:cNvSpPr/>
              <p:nvPr/>
            </p:nvSpPr>
            <p:spPr>
              <a:xfrm>
                <a:off x="4390550" y="2261010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404210" y="1470435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84" name="Straight Arrow Connector 83"/>
              <p:cNvCxnSpPr>
                <a:stCxn id="80" idx="7"/>
                <a:endCxn id="83" idx="2"/>
              </p:cNvCxnSpPr>
              <p:nvPr/>
            </p:nvCxnSpPr>
            <p:spPr>
              <a:xfrm flipV="1">
                <a:off x="4171695" y="1732373"/>
                <a:ext cx="232515" cy="184707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80" idx="5"/>
              </p:cNvCxnSpPr>
              <p:nvPr/>
            </p:nvCxnSpPr>
            <p:spPr>
              <a:xfrm>
                <a:off x="4171695" y="2287515"/>
                <a:ext cx="232515" cy="13387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3675435" y="2644515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87" name="Straight Arrow Connector 86"/>
              <p:cNvCxnSpPr>
                <a:stCxn id="80" idx="4"/>
                <a:endCxn id="86" idx="0"/>
              </p:cNvCxnSpPr>
              <p:nvPr/>
            </p:nvCxnSpPr>
            <p:spPr>
              <a:xfrm flipH="1">
                <a:off x="3948965" y="2364235"/>
                <a:ext cx="29315" cy="28028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86" idx="6"/>
                <a:endCxn id="82" idx="3"/>
              </p:cNvCxnSpPr>
              <p:nvPr/>
            </p:nvCxnSpPr>
            <p:spPr>
              <a:xfrm flipV="1">
                <a:off x="4222495" y="2708165"/>
                <a:ext cx="248170" cy="198288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82" idx="3"/>
                <a:endCxn id="86" idx="6"/>
              </p:cNvCxnSpPr>
              <p:nvPr/>
            </p:nvCxnSpPr>
            <p:spPr>
              <a:xfrm flipH="1">
                <a:off x="4222495" y="2708165"/>
                <a:ext cx="248170" cy="198288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3769370" y="1904286"/>
                <a:ext cx="418200" cy="398477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865569" y="2644515"/>
                <a:ext cx="547060" cy="523875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  <p:cxnSp>
            <p:nvCxnSpPr>
              <p:cNvPr id="92" name="Straight Arrow Connector 91"/>
              <p:cNvCxnSpPr>
                <a:stCxn id="91" idx="6"/>
                <a:endCxn id="86" idx="2"/>
              </p:cNvCxnSpPr>
              <p:nvPr/>
            </p:nvCxnSpPr>
            <p:spPr>
              <a:xfrm>
                <a:off x="3412629" y="2906453"/>
                <a:ext cx="262806" cy="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80" idx="3"/>
                <a:endCxn id="91" idx="7"/>
              </p:cNvCxnSpPr>
              <p:nvPr/>
            </p:nvCxnSpPr>
            <p:spPr>
              <a:xfrm flipH="1">
                <a:off x="3332514" y="2287515"/>
                <a:ext cx="452351" cy="433720"/>
              </a:xfrm>
              <a:prstGeom prst="straightConnector1">
                <a:avLst/>
              </a:prstGeom>
              <a:ln w="19050">
                <a:solidFill>
                  <a:srgbClr val="FFA40B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4451762" y="2323708"/>
                <a:ext cx="418200" cy="398477"/>
              </a:xfrm>
              <a:prstGeom prst="ellipse">
                <a:avLst/>
              </a:prstGeom>
              <a:noFill/>
              <a:ln w="19050">
                <a:solidFill>
                  <a:srgbClr val="FFA40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552745" y="4724395"/>
            <a:ext cx="2181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2. State Machine Learning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38298" y="1005391"/>
            <a:ext cx="811456" cy="956307"/>
            <a:chOff x="549515" y="1054740"/>
            <a:chExt cx="882984" cy="1073861"/>
          </a:xfrm>
        </p:grpSpPr>
        <p:sp>
          <p:nvSpPr>
            <p:cNvPr id="59" name="Rounded Rectangle 58"/>
            <p:cNvSpPr/>
            <p:nvPr/>
          </p:nvSpPr>
          <p:spPr>
            <a:xfrm>
              <a:off x="549515" y="1054740"/>
              <a:ext cx="882984" cy="107386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9" r="5229"/>
            <a:stretch/>
          </p:blipFill>
          <p:spPr>
            <a:xfrm flipH="1">
              <a:off x="634179" y="1172294"/>
              <a:ext cx="664047" cy="87305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5228032" y="859432"/>
            <a:ext cx="835201" cy="1046694"/>
            <a:chOff x="4699438" y="1689209"/>
            <a:chExt cx="1325647" cy="1421043"/>
          </a:xfrm>
        </p:grpSpPr>
        <p:sp>
          <p:nvSpPr>
            <p:cNvPr id="64" name="Rounded Rectangle 63"/>
            <p:cNvSpPr/>
            <p:nvPr/>
          </p:nvSpPr>
          <p:spPr>
            <a:xfrm>
              <a:off x="4699438" y="1689209"/>
              <a:ext cx="1325647" cy="142104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5" r="11313"/>
            <a:stretch/>
          </p:blipFill>
          <p:spPr>
            <a:xfrm>
              <a:off x="4941809" y="1844435"/>
              <a:ext cx="877562" cy="1180124"/>
            </a:xfrm>
            <a:prstGeom prst="rect">
              <a:avLst/>
            </a:prstGeom>
          </p:spPr>
        </p:pic>
      </p:grpSp>
      <p:sp>
        <p:nvSpPr>
          <p:cNvPr id="105" name="Freeform 104"/>
          <p:cNvSpPr/>
          <p:nvPr/>
        </p:nvSpPr>
        <p:spPr>
          <a:xfrm>
            <a:off x="1470362" y="1427512"/>
            <a:ext cx="3623530" cy="135784"/>
          </a:xfrm>
          <a:custGeom>
            <a:avLst/>
            <a:gdLst>
              <a:gd name="connsiteX0" fmla="*/ 0 w 1670050"/>
              <a:gd name="connsiteY0" fmla="*/ 6350 h 6350"/>
              <a:gd name="connsiteX1" fmla="*/ 1670050 w 1670050"/>
              <a:gd name="connsiteY1" fmla="*/ 0 h 6350"/>
              <a:gd name="connsiteX0" fmla="*/ 0 w 4905"/>
              <a:gd name="connsiteY0" fmla="*/ 440000 h 440000"/>
              <a:gd name="connsiteX1" fmla="*/ 4905 w 4905"/>
              <a:gd name="connsiteY1" fmla="*/ 0 h 440000"/>
              <a:gd name="connsiteX0" fmla="*/ 0 w 10000"/>
              <a:gd name="connsiteY0" fmla="*/ 12819 h 12819"/>
              <a:gd name="connsiteX1" fmla="*/ 10000 w 10000"/>
              <a:gd name="connsiteY1" fmla="*/ 2819 h 12819"/>
              <a:gd name="connsiteX0" fmla="*/ 0 w 20930"/>
              <a:gd name="connsiteY0" fmla="*/ 4210 h 5346"/>
              <a:gd name="connsiteX1" fmla="*/ 20930 w 20930"/>
              <a:gd name="connsiteY1" fmla="*/ 5346 h 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30" h="5346">
                <a:moveTo>
                  <a:pt x="0" y="4210"/>
                </a:moveTo>
                <a:cubicBezTo>
                  <a:pt x="3333" y="877"/>
                  <a:pt x="11628" y="-3821"/>
                  <a:pt x="20930" y="5346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281354" y="1120810"/>
            <a:ext cx="2478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smtClean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Membership Query {</a:t>
            </a:r>
            <a:r>
              <a:rPr lang="nl-NL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ε,a,b}</a:t>
            </a:r>
            <a:endParaRPr lang="en-US" sz="11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107" name="Freeform 106"/>
          <p:cNvSpPr/>
          <p:nvPr/>
        </p:nvSpPr>
        <p:spPr>
          <a:xfrm rot="10800000">
            <a:off x="1376990" y="1396666"/>
            <a:ext cx="3623530" cy="135784"/>
          </a:xfrm>
          <a:custGeom>
            <a:avLst/>
            <a:gdLst>
              <a:gd name="connsiteX0" fmla="*/ 0 w 1670050"/>
              <a:gd name="connsiteY0" fmla="*/ 6350 h 6350"/>
              <a:gd name="connsiteX1" fmla="*/ 1670050 w 1670050"/>
              <a:gd name="connsiteY1" fmla="*/ 0 h 6350"/>
              <a:gd name="connsiteX0" fmla="*/ 0 w 4905"/>
              <a:gd name="connsiteY0" fmla="*/ 440000 h 440000"/>
              <a:gd name="connsiteX1" fmla="*/ 4905 w 4905"/>
              <a:gd name="connsiteY1" fmla="*/ 0 h 440000"/>
              <a:gd name="connsiteX0" fmla="*/ 0 w 10000"/>
              <a:gd name="connsiteY0" fmla="*/ 12819 h 12819"/>
              <a:gd name="connsiteX1" fmla="*/ 10000 w 10000"/>
              <a:gd name="connsiteY1" fmla="*/ 2819 h 12819"/>
              <a:gd name="connsiteX0" fmla="*/ 0 w 20930"/>
              <a:gd name="connsiteY0" fmla="*/ 4210 h 5346"/>
              <a:gd name="connsiteX1" fmla="*/ 20930 w 20930"/>
              <a:gd name="connsiteY1" fmla="*/ 5346 h 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30" h="5346">
                <a:moveTo>
                  <a:pt x="0" y="4210"/>
                </a:moveTo>
                <a:cubicBezTo>
                  <a:pt x="3333" y="877"/>
                  <a:pt x="11628" y="-3821"/>
                  <a:pt x="20930" y="5346"/>
                </a:cubicBezTo>
              </a:path>
            </a:pathLst>
          </a:custGeom>
          <a:noFill/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364877" y="1227841"/>
            <a:ext cx="2115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100" dirty="0" smtClean="0">
                <a:latin typeface="Consolas" panose="020B0609020204030204" pitchFamily="49" charset="0"/>
                <a:ea typeface="FangSong" panose="02010609060101010101" pitchFamily="49" charset="-122"/>
                <a:cs typeface="Consolas" panose="020B0609020204030204" pitchFamily="49" charset="0"/>
              </a:rPr>
              <a:t>Output: {</a:t>
            </a:r>
            <a:r>
              <a:rPr lang="nl-NL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ε=1,a=1,b=0}</a:t>
            </a:r>
            <a:endParaRPr lang="en-US" sz="1100" dirty="0">
              <a:latin typeface="Consolas" panose="020B0609020204030204" pitchFamily="49" charset="0"/>
              <a:ea typeface="FangSong" panose="020106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814149" y="562879"/>
            <a:ext cx="621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 7 / 20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82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7" grpId="0" animBg="1"/>
      <p:bldP spid="67" grpId="1" animBg="1"/>
      <p:bldP spid="3" grpId="0" animBg="1"/>
      <p:bldP spid="3" grpId="1" animBg="1"/>
      <p:bldP spid="17" grpId="0" animBg="1"/>
      <p:bldP spid="19" grpId="0" animBg="1"/>
      <p:bldP spid="23" grpId="0"/>
      <p:bldP spid="23" grpId="1"/>
      <p:bldP spid="25" grpId="0"/>
      <p:bldP spid="26" grpId="0"/>
      <p:bldP spid="28" grpId="0"/>
      <p:bldP spid="31" grpId="0"/>
      <p:bldP spid="32" grpId="0"/>
      <p:bldP spid="33" grpId="0"/>
      <p:bldP spid="105" grpId="0" animBg="1"/>
      <p:bldP spid="105" grpId="1" animBg="1"/>
      <p:bldP spid="106" grpId="0"/>
      <p:bldP spid="106" grpId="1"/>
      <p:bldP spid="107" grpId="0" animBg="1"/>
      <p:bldP spid="107" grpId="1" animBg="1"/>
      <p:bldP spid="108" grpId="0"/>
      <p:bldP spid="108" grpId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on">
  <a:themeElements>
    <a:clrScheme name="Custom 1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FFA40B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2709</TotalTime>
  <Words>829</Words>
  <Application>Microsoft Office PowerPoint</Application>
  <PresentationFormat>On-screen Show (16:9)</PresentationFormat>
  <Paragraphs>301</Paragraphs>
  <Slides>31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FangSong</vt:lpstr>
      <vt:lpstr>Arial</vt:lpstr>
      <vt:lpstr>Calibri</vt:lpstr>
      <vt:lpstr>Cambria Math</vt:lpstr>
      <vt:lpstr>Consolas</vt:lpstr>
      <vt:lpstr>Wingdings 3</vt:lpstr>
      <vt:lpstr>Custom Design</vt:lpstr>
      <vt:lpstr>Ion</vt:lpstr>
      <vt:lpstr>PowerPoint Presentation</vt:lpstr>
      <vt:lpstr>PowerPoint Presentation</vt:lpstr>
      <vt:lpstr>Introduction</vt:lpstr>
      <vt:lpstr>Drawbacks of Testing</vt:lpstr>
      <vt:lpstr>Research Goal</vt:lpstr>
      <vt:lpstr>Outline</vt:lpstr>
      <vt:lpstr>Definition of a State Machine</vt:lpstr>
      <vt:lpstr>MAT Framework</vt:lpstr>
      <vt:lpstr>Active Learning with L*</vt:lpstr>
      <vt:lpstr>Active Learning with L*</vt:lpstr>
      <vt:lpstr>Equivalence Queries</vt:lpstr>
      <vt:lpstr>Mobile State Machine Learning</vt:lpstr>
      <vt:lpstr>Problems when learning</vt:lpstr>
      <vt:lpstr>Problems when learning</vt:lpstr>
      <vt:lpstr>Video</vt:lpstr>
      <vt:lpstr>9292 Model</vt:lpstr>
      <vt:lpstr>Vulnerability Detection</vt:lpstr>
      <vt:lpstr>Results</vt:lpstr>
      <vt:lpstr>InsecureBankV2</vt:lpstr>
      <vt:lpstr>Fake WhatsApp</vt:lpstr>
      <vt:lpstr>Fake WhatsApp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Abstract Build</cp:lastModifiedBy>
  <cp:revision>177</cp:revision>
  <dcterms:created xsi:type="dcterms:W3CDTF">2015-07-09T11:57:30Z</dcterms:created>
  <dcterms:modified xsi:type="dcterms:W3CDTF">2018-01-16T07:16:58Z</dcterms:modified>
</cp:coreProperties>
</file>